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sldIdLst>
    <p:sldId id="256" r:id="rId2"/>
    <p:sldId id="257" r:id="rId3"/>
    <p:sldId id="258" r:id="rId4"/>
    <p:sldId id="259" r:id="rId5"/>
    <p:sldId id="272" r:id="rId6"/>
    <p:sldId id="280" r:id="rId7"/>
    <p:sldId id="260" r:id="rId8"/>
    <p:sldId id="273" r:id="rId9"/>
    <p:sldId id="261" r:id="rId10"/>
    <p:sldId id="262" r:id="rId11"/>
    <p:sldId id="263" r:id="rId12"/>
    <p:sldId id="282" r:id="rId13"/>
    <p:sldId id="264" r:id="rId14"/>
    <p:sldId id="276" r:id="rId15"/>
    <p:sldId id="275" r:id="rId16"/>
    <p:sldId id="279" r:id="rId17"/>
    <p:sldId id="277" r:id="rId18"/>
    <p:sldId id="278" r:id="rId19"/>
    <p:sldId id="266" r:id="rId20"/>
    <p:sldId id="267" r:id="rId21"/>
    <p:sldId id="268" r:id="rId22"/>
    <p:sldId id="283" r:id="rId23"/>
    <p:sldId id="269" r:id="rId24"/>
    <p:sldId id="274" r:id="rId25"/>
    <p:sldId id="271"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73288F-13D9-4473-8CA5-6412D5566E99}" type="datetimeFigureOut">
              <a:rPr lang="en-IN" smtClean="0"/>
              <a:t>08-12-2020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57042A-B57E-4A70-AFCF-FF129CFA3CE1}" type="slidenum">
              <a:rPr lang="en-IN" smtClean="0"/>
              <a:t>‹#›</a:t>
            </a:fld>
            <a:endParaRPr lang="en-IN"/>
          </a:p>
        </p:txBody>
      </p:sp>
    </p:spTree>
    <p:extLst>
      <p:ext uri="{BB962C8B-B14F-4D97-AF65-F5344CB8AC3E}">
        <p14:creationId xmlns:p14="http://schemas.microsoft.com/office/powerpoint/2010/main" val="513640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EAD05-819A-44EA-B777-E52ED72A9E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D76BCABF-0505-4540-B864-B58945B157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9DBD53A-8A1E-4F56-8730-CA0AC10CD900}"/>
              </a:ext>
            </a:extLst>
          </p:cNvPr>
          <p:cNvSpPr>
            <a:spLocks noGrp="1"/>
          </p:cNvSpPr>
          <p:nvPr>
            <p:ph type="dt" sz="half" idx="10"/>
          </p:nvPr>
        </p:nvSpPr>
        <p:spPr/>
        <p:txBody>
          <a:bodyPr/>
          <a:lstStyle/>
          <a:p>
            <a:fld id="{86128D86-CB61-4445-AC90-34B59E717E06}" type="datetime1">
              <a:rPr lang="en-IN" smtClean="0"/>
              <a:t>08-12-2020</a:t>
            </a:fld>
            <a:endParaRPr lang="en-IN"/>
          </a:p>
        </p:txBody>
      </p:sp>
      <p:sp>
        <p:nvSpPr>
          <p:cNvPr id="5" name="Footer Placeholder 4">
            <a:extLst>
              <a:ext uri="{FF2B5EF4-FFF2-40B4-BE49-F238E27FC236}">
                <a16:creationId xmlns:a16="http://schemas.microsoft.com/office/drawing/2014/main" id="{513410E6-4CC2-4F91-9D19-D967FC995BA4}"/>
              </a:ext>
            </a:extLst>
          </p:cNvPr>
          <p:cNvSpPr>
            <a:spLocks noGrp="1"/>
          </p:cNvSpPr>
          <p:nvPr>
            <p:ph type="ftr" sz="quarter" idx="11"/>
          </p:nvPr>
        </p:nvSpPr>
        <p:spPr/>
        <p:txBody>
          <a:bodyPr/>
          <a:lstStyle/>
          <a:p>
            <a:r>
              <a:rPr lang="en-IN"/>
              <a:t>Alok Sheel</a:t>
            </a:r>
          </a:p>
        </p:txBody>
      </p:sp>
      <p:sp>
        <p:nvSpPr>
          <p:cNvPr id="6" name="Slide Number Placeholder 5">
            <a:extLst>
              <a:ext uri="{FF2B5EF4-FFF2-40B4-BE49-F238E27FC236}">
                <a16:creationId xmlns:a16="http://schemas.microsoft.com/office/drawing/2014/main" id="{8F9D6589-6DD5-4C9B-A8DF-C94EC62C1790}"/>
              </a:ext>
            </a:extLst>
          </p:cNvPr>
          <p:cNvSpPr>
            <a:spLocks noGrp="1"/>
          </p:cNvSpPr>
          <p:nvPr>
            <p:ph type="sldNum" sz="quarter" idx="12"/>
          </p:nvPr>
        </p:nvSpPr>
        <p:spPr/>
        <p:txBody>
          <a:bodyPr/>
          <a:lstStyle/>
          <a:p>
            <a:fld id="{9514A5EE-0DBF-461F-8F2C-B64263471E91}" type="slidenum">
              <a:rPr lang="en-IN" smtClean="0"/>
              <a:t>‹#›</a:t>
            </a:fld>
            <a:endParaRPr lang="en-IN"/>
          </a:p>
        </p:txBody>
      </p:sp>
    </p:spTree>
    <p:extLst>
      <p:ext uri="{BB962C8B-B14F-4D97-AF65-F5344CB8AC3E}">
        <p14:creationId xmlns:p14="http://schemas.microsoft.com/office/powerpoint/2010/main" val="1057225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F8CA7-565B-43ED-B538-CFBAE1A1E7E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852D5E4-BC32-426D-8BE4-AF91265620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B8F07F3-7F76-4FB9-B24B-A57C3F66257B}"/>
              </a:ext>
            </a:extLst>
          </p:cNvPr>
          <p:cNvSpPr>
            <a:spLocks noGrp="1"/>
          </p:cNvSpPr>
          <p:nvPr>
            <p:ph type="dt" sz="half" idx="10"/>
          </p:nvPr>
        </p:nvSpPr>
        <p:spPr/>
        <p:txBody>
          <a:bodyPr/>
          <a:lstStyle/>
          <a:p>
            <a:fld id="{785D39DE-5010-4A6D-95FD-CA79904F9351}" type="datetime1">
              <a:rPr lang="en-IN" smtClean="0"/>
              <a:t>08-12-2020</a:t>
            </a:fld>
            <a:endParaRPr lang="en-IN"/>
          </a:p>
        </p:txBody>
      </p:sp>
      <p:sp>
        <p:nvSpPr>
          <p:cNvPr id="5" name="Footer Placeholder 4">
            <a:extLst>
              <a:ext uri="{FF2B5EF4-FFF2-40B4-BE49-F238E27FC236}">
                <a16:creationId xmlns:a16="http://schemas.microsoft.com/office/drawing/2014/main" id="{510A9BFD-CDEE-4354-B9EA-C4F4BF5C08F7}"/>
              </a:ext>
            </a:extLst>
          </p:cNvPr>
          <p:cNvSpPr>
            <a:spLocks noGrp="1"/>
          </p:cNvSpPr>
          <p:nvPr>
            <p:ph type="ftr" sz="quarter" idx="11"/>
          </p:nvPr>
        </p:nvSpPr>
        <p:spPr/>
        <p:txBody>
          <a:bodyPr/>
          <a:lstStyle/>
          <a:p>
            <a:r>
              <a:rPr lang="en-IN"/>
              <a:t>Alok Sheel</a:t>
            </a:r>
          </a:p>
        </p:txBody>
      </p:sp>
      <p:sp>
        <p:nvSpPr>
          <p:cNvPr id="6" name="Slide Number Placeholder 5">
            <a:extLst>
              <a:ext uri="{FF2B5EF4-FFF2-40B4-BE49-F238E27FC236}">
                <a16:creationId xmlns:a16="http://schemas.microsoft.com/office/drawing/2014/main" id="{6E5DC649-D082-4FD9-87F9-51A30D3B2372}"/>
              </a:ext>
            </a:extLst>
          </p:cNvPr>
          <p:cNvSpPr>
            <a:spLocks noGrp="1"/>
          </p:cNvSpPr>
          <p:nvPr>
            <p:ph type="sldNum" sz="quarter" idx="12"/>
          </p:nvPr>
        </p:nvSpPr>
        <p:spPr/>
        <p:txBody>
          <a:bodyPr/>
          <a:lstStyle/>
          <a:p>
            <a:fld id="{9514A5EE-0DBF-461F-8F2C-B64263471E91}" type="slidenum">
              <a:rPr lang="en-IN" smtClean="0"/>
              <a:t>‹#›</a:t>
            </a:fld>
            <a:endParaRPr lang="en-IN"/>
          </a:p>
        </p:txBody>
      </p:sp>
    </p:spTree>
    <p:extLst>
      <p:ext uri="{BB962C8B-B14F-4D97-AF65-F5344CB8AC3E}">
        <p14:creationId xmlns:p14="http://schemas.microsoft.com/office/powerpoint/2010/main" val="4050840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7C224D-75A5-437B-A162-74AAE149AE9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B2B0A86-71F7-4854-8A72-8F97892E4B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D69DA9-9ACC-46B2-A276-140C6D78A7E7}"/>
              </a:ext>
            </a:extLst>
          </p:cNvPr>
          <p:cNvSpPr>
            <a:spLocks noGrp="1"/>
          </p:cNvSpPr>
          <p:nvPr>
            <p:ph type="dt" sz="half" idx="10"/>
          </p:nvPr>
        </p:nvSpPr>
        <p:spPr/>
        <p:txBody>
          <a:bodyPr/>
          <a:lstStyle/>
          <a:p>
            <a:fld id="{9182AA00-031D-4E90-8EA1-4C69EC831D21}" type="datetime1">
              <a:rPr lang="en-IN" smtClean="0"/>
              <a:t>08-12-2020</a:t>
            </a:fld>
            <a:endParaRPr lang="en-IN"/>
          </a:p>
        </p:txBody>
      </p:sp>
      <p:sp>
        <p:nvSpPr>
          <p:cNvPr id="5" name="Footer Placeholder 4">
            <a:extLst>
              <a:ext uri="{FF2B5EF4-FFF2-40B4-BE49-F238E27FC236}">
                <a16:creationId xmlns:a16="http://schemas.microsoft.com/office/drawing/2014/main" id="{5103AEA5-F1FB-4544-A560-718464C1306A}"/>
              </a:ext>
            </a:extLst>
          </p:cNvPr>
          <p:cNvSpPr>
            <a:spLocks noGrp="1"/>
          </p:cNvSpPr>
          <p:nvPr>
            <p:ph type="ftr" sz="quarter" idx="11"/>
          </p:nvPr>
        </p:nvSpPr>
        <p:spPr/>
        <p:txBody>
          <a:bodyPr/>
          <a:lstStyle/>
          <a:p>
            <a:r>
              <a:rPr lang="en-IN"/>
              <a:t>Alok Sheel</a:t>
            </a:r>
          </a:p>
        </p:txBody>
      </p:sp>
      <p:sp>
        <p:nvSpPr>
          <p:cNvPr id="6" name="Slide Number Placeholder 5">
            <a:extLst>
              <a:ext uri="{FF2B5EF4-FFF2-40B4-BE49-F238E27FC236}">
                <a16:creationId xmlns:a16="http://schemas.microsoft.com/office/drawing/2014/main" id="{FFEB2670-EEF0-4F57-8859-114F1FC7ACF3}"/>
              </a:ext>
            </a:extLst>
          </p:cNvPr>
          <p:cNvSpPr>
            <a:spLocks noGrp="1"/>
          </p:cNvSpPr>
          <p:nvPr>
            <p:ph type="sldNum" sz="quarter" idx="12"/>
          </p:nvPr>
        </p:nvSpPr>
        <p:spPr/>
        <p:txBody>
          <a:bodyPr/>
          <a:lstStyle/>
          <a:p>
            <a:fld id="{9514A5EE-0DBF-461F-8F2C-B64263471E91}" type="slidenum">
              <a:rPr lang="en-IN" smtClean="0"/>
              <a:t>‹#›</a:t>
            </a:fld>
            <a:endParaRPr lang="en-IN"/>
          </a:p>
        </p:txBody>
      </p:sp>
    </p:spTree>
    <p:extLst>
      <p:ext uri="{BB962C8B-B14F-4D97-AF65-F5344CB8AC3E}">
        <p14:creationId xmlns:p14="http://schemas.microsoft.com/office/powerpoint/2010/main" val="1481931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C60C8-DA21-4000-8125-C0CFB5AEC8E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13702E-3DFD-40DC-90A9-EA795E1EC8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5C204CC-8886-4211-805D-E25D1147F6AB}"/>
              </a:ext>
            </a:extLst>
          </p:cNvPr>
          <p:cNvSpPr>
            <a:spLocks noGrp="1"/>
          </p:cNvSpPr>
          <p:nvPr>
            <p:ph type="dt" sz="half" idx="10"/>
          </p:nvPr>
        </p:nvSpPr>
        <p:spPr/>
        <p:txBody>
          <a:bodyPr/>
          <a:lstStyle/>
          <a:p>
            <a:fld id="{FE706BDA-DD06-409C-AC16-2DE7F58EE32B}" type="datetime1">
              <a:rPr lang="en-IN" smtClean="0"/>
              <a:t>08-12-2020</a:t>
            </a:fld>
            <a:endParaRPr lang="en-IN"/>
          </a:p>
        </p:txBody>
      </p:sp>
      <p:sp>
        <p:nvSpPr>
          <p:cNvPr id="5" name="Footer Placeholder 4">
            <a:extLst>
              <a:ext uri="{FF2B5EF4-FFF2-40B4-BE49-F238E27FC236}">
                <a16:creationId xmlns:a16="http://schemas.microsoft.com/office/drawing/2014/main" id="{24F0CBE3-87EC-4A72-BBEB-82D50D622F50}"/>
              </a:ext>
            </a:extLst>
          </p:cNvPr>
          <p:cNvSpPr>
            <a:spLocks noGrp="1"/>
          </p:cNvSpPr>
          <p:nvPr>
            <p:ph type="ftr" sz="quarter" idx="11"/>
          </p:nvPr>
        </p:nvSpPr>
        <p:spPr/>
        <p:txBody>
          <a:bodyPr/>
          <a:lstStyle/>
          <a:p>
            <a:r>
              <a:rPr lang="en-IN"/>
              <a:t>Alok Sheel</a:t>
            </a:r>
          </a:p>
        </p:txBody>
      </p:sp>
      <p:sp>
        <p:nvSpPr>
          <p:cNvPr id="6" name="Slide Number Placeholder 5">
            <a:extLst>
              <a:ext uri="{FF2B5EF4-FFF2-40B4-BE49-F238E27FC236}">
                <a16:creationId xmlns:a16="http://schemas.microsoft.com/office/drawing/2014/main" id="{7449071E-95C7-4FD0-83E4-C3982C852DD7}"/>
              </a:ext>
            </a:extLst>
          </p:cNvPr>
          <p:cNvSpPr>
            <a:spLocks noGrp="1"/>
          </p:cNvSpPr>
          <p:nvPr>
            <p:ph type="sldNum" sz="quarter" idx="12"/>
          </p:nvPr>
        </p:nvSpPr>
        <p:spPr/>
        <p:txBody>
          <a:bodyPr/>
          <a:lstStyle/>
          <a:p>
            <a:fld id="{9514A5EE-0DBF-461F-8F2C-B64263471E91}" type="slidenum">
              <a:rPr lang="en-IN" smtClean="0"/>
              <a:t>‹#›</a:t>
            </a:fld>
            <a:endParaRPr lang="en-IN"/>
          </a:p>
        </p:txBody>
      </p:sp>
    </p:spTree>
    <p:extLst>
      <p:ext uri="{BB962C8B-B14F-4D97-AF65-F5344CB8AC3E}">
        <p14:creationId xmlns:p14="http://schemas.microsoft.com/office/powerpoint/2010/main" val="1230407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53EF3-A65F-4FEC-955D-B0B6AD5F5B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807A81E9-8B5B-4B44-840B-934D06717E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696AF0-0DA1-44A7-AA99-7D7D41D864EE}"/>
              </a:ext>
            </a:extLst>
          </p:cNvPr>
          <p:cNvSpPr>
            <a:spLocks noGrp="1"/>
          </p:cNvSpPr>
          <p:nvPr>
            <p:ph type="dt" sz="half" idx="10"/>
          </p:nvPr>
        </p:nvSpPr>
        <p:spPr/>
        <p:txBody>
          <a:bodyPr/>
          <a:lstStyle/>
          <a:p>
            <a:fld id="{F3B0A066-7DC1-407F-8996-1F336714B42C}" type="datetime1">
              <a:rPr lang="en-IN" smtClean="0"/>
              <a:t>08-12-2020</a:t>
            </a:fld>
            <a:endParaRPr lang="en-IN"/>
          </a:p>
        </p:txBody>
      </p:sp>
      <p:sp>
        <p:nvSpPr>
          <p:cNvPr id="5" name="Footer Placeholder 4">
            <a:extLst>
              <a:ext uri="{FF2B5EF4-FFF2-40B4-BE49-F238E27FC236}">
                <a16:creationId xmlns:a16="http://schemas.microsoft.com/office/drawing/2014/main" id="{450B3F4B-C1B4-45FE-905C-C44A87D3D88A}"/>
              </a:ext>
            </a:extLst>
          </p:cNvPr>
          <p:cNvSpPr>
            <a:spLocks noGrp="1"/>
          </p:cNvSpPr>
          <p:nvPr>
            <p:ph type="ftr" sz="quarter" idx="11"/>
          </p:nvPr>
        </p:nvSpPr>
        <p:spPr/>
        <p:txBody>
          <a:bodyPr/>
          <a:lstStyle/>
          <a:p>
            <a:r>
              <a:rPr lang="en-IN"/>
              <a:t>Alok Sheel</a:t>
            </a:r>
          </a:p>
        </p:txBody>
      </p:sp>
      <p:sp>
        <p:nvSpPr>
          <p:cNvPr id="6" name="Slide Number Placeholder 5">
            <a:extLst>
              <a:ext uri="{FF2B5EF4-FFF2-40B4-BE49-F238E27FC236}">
                <a16:creationId xmlns:a16="http://schemas.microsoft.com/office/drawing/2014/main" id="{CFF6B9F2-39A0-49B5-BCE2-69DE3CFE2455}"/>
              </a:ext>
            </a:extLst>
          </p:cNvPr>
          <p:cNvSpPr>
            <a:spLocks noGrp="1"/>
          </p:cNvSpPr>
          <p:nvPr>
            <p:ph type="sldNum" sz="quarter" idx="12"/>
          </p:nvPr>
        </p:nvSpPr>
        <p:spPr/>
        <p:txBody>
          <a:bodyPr/>
          <a:lstStyle/>
          <a:p>
            <a:fld id="{9514A5EE-0DBF-461F-8F2C-B64263471E91}" type="slidenum">
              <a:rPr lang="en-IN" smtClean="0"/>
              <a:t>‹#›</a:t>
            </a:fld>
            <a:endParaRPr lang="en-IN"/>
          </a:p>
        </p:txBody>
      </p:sp>
    </p:spTree>
    <p:extLst>
      <p:ext uri="{BB962C8B-B14F-4D97-AF65-F5344CB8AC3E}">
        <p14:creationId xmlns:p14="http://schemas.microsoft.com/office/powerpoint/2010/main" val="713740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77725-6B60-4CF6-B8D2-D68897B96A5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3DECD66-B11B-42DD-9771-2684EE3878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43A3FC68-291D-41E1-A241-B6CD9D3B68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C04EFC5-2F59-477D-952D-ABC64CB5123A}"/>
              </a:ext>
            </a:extLst>
          </p:cNvPr>
          <p:cNvSpPr>
            <a:spLocks noGrp="1"/>
          </p:cNvSpPr>
          <p:nvPr>
            <p:ph type="dt" sz="half" idx="10"/>
          </p:nvPr>
        </p:nvSpPr>
        <p:spPr/>
        <p:txBody>
          <a:bodyPr/>
          <a:lstStyle/>
          <a:p>
            <a:fld id="{F9F68D7C-9D19-4A37-92C1-C6C8201B5644}" type="datetime1">
              <a:rPr lang="en-IN" smtClean="0"/>
              <a:t>08-12-2020</a:t>
            </a:fld>
            <a:endParaRPr lang="en-IN"/>
          </a:p>
        </p:txBody>
      </p:sp>
      <p:sp>
        <p:nvSpPr>
          <p:cNvPr id="6" name="Footer Placeholder 5">
            <a:extLst>
              <a:ext uri="{FF2B5EF4-FFF2-40B4-BE49-F238E27FC236}">
                <a16:creationId xmlns:a16="http://schemas.microsoft.com/office/drawing/2014/main" id="{1F35C8E1-743A-42D0-9F08-0F829F3070FB}"/>
              </a:ext>
            </a:extLst>
          </p:cNvPr>
          <p:cNvSpPr>
            <a:spLocks noGrp="1"/>
          </p:cNvSpPr>
          <p:nvPr>
            <p:ph type="ftr" sz="quarter" idx="11"/>
          </p:nvPr>
        </p:nvSpPr>
        <p:spPr/>
        <p:txBody>
          <a:bodyPr/>
          <a:lstStyle/>
          <a:p>
            <a:r>
              <a:rPr lang="en-IN"/>
              <a:t>Alok Sheel</a:t>
            </a:r>
          </a:p>
        </p:txBody>
      </p:sp>
      <p:sp>
        <p:nvSpPr>
          <p:cNvPr id="7" name="Slide Number Placeholder 6">
            <a:extLst>
              <a:ext uri="{FF2B5EF4-FFF2-40B4-BE49-F238E27FC236}">
                <a16:creationId xmlns:a16="http://schemas.microsoft.com/office/drawing/2014/main" id="{C6B016F1-7E5B-40F9-AD86-57E180C87B3E}"/>
              </a:ext>
            </a:extLst>
          </p:cNvPr>
          <p:cNvSpPr>
            <a:spLocks noGrp="1"/>
          </p:cNvSpPr>
          <p:nvPr>
            <p:ph type="sldNum" sz="quarter" idx="12"/>
          </p:nvPr>
        </p:nvSpPr>
        <p:spPr/>
        <p:txBody>
          <a:bodyPr/>
          <a:lstStyle/>
          <a:p>
            <a:fld id="{9514A5EE-0DBF-461F-8F2C-B64263471E91}" type="slidenum">
              <a:rPr lang="en-IN" smtClean="0"/>
              <a:t>‹#›</a:t>
            </a:fld>
            <a:endParaRPr lang="en-IN"/>
          </a:p>
        </p:txBody>
      </p:sp>
    </p:spTree>
    <p:extLst>
      <p:ext uri="{BB962C8B-B14F-4D97-AF65-F5344CB8AC3E}">
        <p14:creationId xmlns:p14="http://schemas.microsoft.com/office/powerpoint/2010/main" val="1635612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A4888-A9A3-45B9-A19B-3BF35963E34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EC646FD-284C-419C-8B59-8944E3A7D1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524620-3175-4E12-A042-214F04F94CC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40D6021-21FF-4335-A99D-E812EFA743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3EB7660-3CDC-4938-B799-8B69F0496D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6379172-539B-46BE-9D89-7A84C5DE9CA1}"/>
              </a:ext>
            </a:extLst>
          </p:cNvPr>
          <p:cNvSpPr>
            <a:spLocks noGrp="1"/>
          </p:cNvSpPr>
          <p:nvPr>
            <p:ph type="dt" sz="half" idx="10"/>
          </p:nvPr>
        </p:nvSpPr>
        <p:spPr/>
        <p:txBody>
          <a:bodyPr/>
          <a:lstStyle/>
          <a:p>
            <a:fld id="{BD7A0013-373B-43ED-BC25-0CF2BBAA72CE}" type="datetime1">
              <a:rPr lang="en-IN" smtClean="0"/>
              <a:t>08-12-2020</a:t>
            </a:fld>
            <a:endParaRPr lang="en-IN"/>
          </a:p>
        </p:txBody>
      </p:sp>
      <p:sp>
        <p:nvSpPr>
          <p:cNvPr id="8" name="Footer Placeholder 7">
            <a:extLst>
              <a:ext uri="{FF2B5EF4-FFF2-40B4-BE49-F238E27FC236}">
                <a16:creationId xmlns:a16="http://schemas.microsoft.com/office/drawing/2014/main" id="{498C77E0-34F0-49AD-AB18-43F024E4D509}"/>
              </a:ext>
            </a:extLst>
          </p:cNvPr>
          <p:cNvSpPr>
            <a:spLocks noGrp="1"/>
          </p:cNvSpPr>
          <p:nvPr>
            <p:ph type="ftr" sz="quarter" idx="11"/>
          </p:nvPr>
        </p:nvSpPr>
        <p:spPr/>
        <p:txBody>
          <a:bodyPr/>
          <a:lstStyle/>
          <a:p>
            <a:r>
              <a:rPr lang="en-IN"/>
              <a:t>Alok Sheel</a:t>
            </a:r>
          </a:p>
        </p:txBody>
      </p:sp>
      <p:sp>
        <p:nvSpPr>
          <p:cNvPr id="9" name="Slide Number Placeholder 8">
            <a:extLst>
              <a:ext uri="{FF2B5EF4-FFF2-40B4-BE49-F238E27FC236}">
                <a16:creationId xmlns:a16="http://schemas.microsoft.com/office/drawing/2014/main" id="{6133DCC8-53A5-41CC-A3CC-39669D1B2FAB}"/>
              </a:ext>
            </a:extLst>
          </p:cNvPr>
          <p:cNvSpPr>
            <a:spLocks noGrp="1"/>
          </p:cNvSpPr>
          <p:nvPr>
            <p:ph type="sldNum" sz="quarter" idx="12"/>
          </p:nvPr>
        </p:nvSpPr>
        <p:spPr/>
        <p:txBody>
          <a:bodyPr/>
          <a:lstStyle/>
          <a:p>
            <a:fld id="{9514A5EE-0DBF-461F-8F2C-B64263471E91}" type="slidenum">
              <a:rPr lang="en-IN" smtClean="0"/>
              <a:t>‹#›</a:t>
            </a:fld>
            <a:endParaRPr lang="en-IN"/>
          </a:p>
        </p:txBody>
      </p:sp>
    </p:spTree>
    <p:extLst>
      <p:ext uri="{BB962C8B-B14F-4D97-AF65-F5344CB8AC3E}">
        <p14:creationId xmlns:p14="http://schemas.microsoft.com/office/powerpoint/2010/main" val="2978326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BF747-E2DF-4C89-90EB-A0CB86E6722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D244E3D9-2045-4C28-9AF3-C825342CCF3E}"/>
              </a:ext>
            </a:extLst>
          </p:cNvPr>
          <p:cNvSpPr>
            <a:spLocks noGrp="1"/>
          </p:cNvSpPr>
          <p:nvPr>
            <p:ph type="dt" sz="half" idx="10"/>
          </p:nvPr>
        </p:nvSpPr>
        <p:spPr/>
        <p:txBody>
          <a:bodyPr/>
          <a:lstStyle/>
          <a:p>
            <a:fld id="{CE27DBDB-FD1F-440A-998C-1D3EB661249C}" type="datetime1">
              <a:rPr lang="en-IN" smtClean="0"/>
              <a:t>08-12-2020</a:t>
            </a:fld>
            <a:endParaRPr lang="en-IN"/>
          </a:p>
        </p:txBody>
      </p:sp>
      <p:sp>
        <p:nvSpPr>
          <p:cNvPr id="4" name="Footer Placeholder 3">
            <a:extLst>
              <a:ext uri="{FF2B5EF4-FFF2-40B4-BE49-F238E27FC236}">
                <a16:creationId xmlns:a16="http://schemas.microsoft.com/office/drawing/2014/main" id="{8FB17F53-6BD0-45E5-9284-7B918144FE92}"/>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1FBAD050-12EC-4DAB-9BDE-5BCEC6B46A94}"/>
              </a:ext>
            </a:extLst>
          </p:cNvPr>
          <p:cNvSpPr>
            <a:spLocks noGrp="1"/>
          </p:cNvSpPr>
          <p:nvPr>
            <p:ph type="sldNum" sz="quarter" idx="12"/>
          </p:nvPr>
        </p:nvSpPr>
        <p:spPr/>
        <p:txBody>
          <a:bodyPr/>
          <a:lstStyle/>
          <a:p>
            <a:fld id="{9514A5EE-0DBF-461F-8F2C-B64263471E91}" type="slidenum">
              <a:rPr lang="en-IN" smtClean="0"/>
              <a:t>‹#›</a:t>
            </a:fld>
            <a:endParaRPr lang="en-IN"/>
          </a:p>
        </p:txBody>
      </p:sp>
    </p:spTree>
    <p:extLst>
      <p:ext uri="{BB962C8B-B14F-4D97-AF65-F5344CB8AC3E}">
        <p14:creationId xmlns:p14="http://schemas.microsoft.com/office/powerpoint/2010/main" val="3086238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FE83A6-3D8A-4BC6-BF5C-CD3A09DEF380}"/>
              </a:ext>
            </a:extLst>
          </p:cNvPr>
          <p:cNvSpPr>
            <a:spLocks noGrp="1"/>
          </p:cNvSpPr>
          <p:nvPr>
            <p:ph type="dt" sz="half" idx="10"/>
          </p:nvPr>
        </p:nvSpPr>
        <p:spPr/>
        <p:txBody>
          <a:bodyPr/>
          <a:lstStyle/>
          <a:p>
            <a:fld id="{A379C5FD-9314-460A-99C1-CC2F0770FC21}" type="datetime1">
              <a:rPr lang="en-IN" smtClean="0"/>
              <a:t>08-12-2020</a:t>
            </a:fld>
            <a:endParaRPr lang="en-IN"/>
          </a:p>
        </p:txBody>
      </p:sp>
      <p:sp>
        <p:nvSpPr>
          <p:cNvPr id="3" name="Footer Placeholder 2">
            <a:extLst>
              <a:ext uri="{FF2B5EF4-FFF2-40B4-BE49-F238E27FC236}">
                <a16:creationId xmlns:a16="http://schemas.microsoft.com/office/drawing/2014/main" id="{99D1B0F7-2E5D-4958-8367-7C8FC79F6602}"/>
              </a:ext>
            </a:extLst>
          </p:cNvPr>
          <p:cNvSpPr>
            <a:spLocks noGrp="1"/>
          </p:cNvSpPr>
          <p:nvPr>
            <p:ph type="ftr" sz="quarter" idx="11"/>
          </p:nvPr>
        </p:nvSpPr>
        <p:spPr/>
        <p:txBody>
          <a:bodyPr/>
          <a:lstStyle/>
          <a:p>
            <a:r>
              <a:rPr lang="en-IN"/>
              <a:t>Alok Sheel</a:t>
            </a:r>
          </a:p>
        </p:txBody>
      </p:sp>
      <p:sp>
        <p:nvSpPr>
          <p:cNvPr id="4" name="Slide Number Placeholder 3">
            <a:extLst>
              <a:ext uri="{FF2B5EF4-FFF2-40B4-BE49-F238E27FC236}">
                <a16:creationId xmlns:a16="http://schemas.microsoft.com/office/drawing/2014/main" id="{748850DB-616B-4FDB-BB18-7F1B0C39BAF2}"/>
              </a:ext>
            </a:extLst>
          </p:cNvPr>
          <p:cNvSpPr>
            <a:spLocks noGrp="1"/>
          </p:cNvSpPr>
          <p:nvPr>
            <p:ph type="sldNum" sz="quarter" idx="12"/>
          </p:nvPr>
        </p:nvSpPr>
        <p:spPr/>
        <p:txBody>
          <a:bodyPr/>
          <a:lstStyle/>
          <a:p>
            <a:fld id="{9514A5EE-0DBF-461F-8F2C-B64263471E91}" type="slidenum">
              <a:rPr lang="en-IN" smtClean="0"/>
              <a:t>‹#›</a:t>
            </a:fld>
            <a:endParaRPr lang="en-IN"/>
          </a:p>
        </p:txBody>
      </p:sp>
    </p:spTree>
    <p:extLst>
      <p:ext uri="{BB962C8B-B14F-4D97-AF65-F5344CB8AC3E}">
        <p14:creationId xmlns:p14="http://schemas.microsoft.com/office/powerpoint/2010/main" val="2878814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5CCD2-6C3F-4C56-9CAE-D75A91BB93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8A5CFAF-A37B-44D0-AF0C-B48B220341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333DF5A-2F4B-49DD-8CED-F9750171C2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8350B1-F614-48AA-97D4-46F12145EED1}"/>
              </a:ext>
            </a:extLst>
          </p:cNvPr>
          <p:cNvSpPr>
            <a:spLocks noGrp="1"/>
          </p:cNvSpPr>
          <p:nvPr>
            <p:ph type="dt" sz="half" idx="10"/>
          </p:nvPr>
        </p:nvSpPr>
        <p:spPr/>
        <p:txBody>
          <a:bodyPr/>
          <a:lstStyle/>
          <a:p>
            <a:fld id="{1F2D9CDB-8867-43FF-8B39-DEA73B6A0FD6}" type="datetime1">
              <a:rPr lang="en-IN" smtClean="0"/>
              <a:t>08-12-2020</a:t>
            </a:fld>
            <a:endParaRPr lang="en-IN"/>
          </a:p>
        </p:txBody>
      </p:sp>
      <p:sp>
        <p:nvSpPr>
          <p:cNvPr id="6" name="Footer Placeholder 5">
            <a:extLst>
              <a:ext uri="{FF2B5EF4-FFF2-40B4-BE49-F238E27FC236}">
                <a16:creationId xmlns:a16="http://schemas.microsoft.com/office/drawing/2014/main" id="{EADA42F8-7245-4351-BDDA-C028A32DD7FF}"/>
              </a:ext>
            </a:extLst>
          </p:cNvPr>
          <p:cNvSpPr>
            <a:spLocks noGrp="1"/>
          </p:cNvSpPr>
          <p:nvPr>
            <p:ph type="ftr" sz="quarter" idx="11"/>
          </p:nvPr>
        </p:nvSpPr>
        <p:spPr/>
        <p:txBody>
          <a:bodyPr/>
          <a:lstStyle/>
          <a:p>
            <a:r>
              <a:rPr lang="en-IN"/>
              <a:t>Alok Sheel</a:t>
            </a:r>
          </a:p>
        </p:txBody>
      </p:sp>
      <p:sp>
        <p:nvSpPr>
          <p:cNvPr id="7" name="Slide Number Placeholder 6">
            <a:extLst>
              <a:ext uri="{FF2B5EF4-FFF2-40B4-BE49-F238E27FC236}">
                <a16:creationId xmlns:a16="http://schemas.microsoft.com/office/drawing/2014/main" id="{55B790A2-F135-4407-B7AA-0E4F45B3E109}"/>
              </a:ext>
            </a:extLst>
          </p:cNvPr>
          <p:cNvSpPr>
            <a:spLocks noGrp="1"/>
          </p:cNvSpPr>
          <p:nvPr>
            <p:ph type="sldNum" sz="quarter" idx="12"/>
          </p:nvPr>
        </p:nvSpPr>
        <p:spPr/>
        <p:txBody>
          <a:bodyPr/>
          <a:lstStyle/>
          <a:p>
            <a:fld id="{9514A5EE-0DBF-461F-8F2C-B64263471E91}" type="slidenum">
              <a:rPr lang="en-IN" smtClean="0"/>
              <a:t>‹#›</a:t>
            </a:fld>
            <a:endParaRPr lang="en-IN"/>
          </a:p>
        </p:txBody>
      </p:sp>
    </p:spTree>
    <p:extLst>
      <p:ext uri="{BB962C8B-B14F-4D97-AF65-F5344CB8AC3E}">
        <p14:creationId xmlns:p14="http://schemas.microsoft.com/office/powerpoint/2010/main" val="68408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B0960-5874-493F-9002-A29DA695B5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4EECBBE8-4B8C-479F-BD5C-D642DB22B2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E9EFBA8-3789-42F9-AAEF-BD1F99225A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782CF9-5C07-4FC7-B2CD-5A180A0CA8FB}"/>
              </a:ext>
            </a:extLst>
          </p:cNvPr>
          <p:cNvSpPr>
            <a:spLocks noGrp="1"/>
          </p:cNvSpPr>
          <p:nvPr>
            <p:ph type="dt" sz="half" idx="10"/>
          </p:nvPr>
        </p:nvSpPr>
        <p:spPr/>
        <p:txBody>
          <a:bodyPr/>
          <a:lstStyle/>
          <a:p>
            <a:fld id="{B57804DF-F464-47EA-96F4-869F88AA41F9}" type="datetime1">
              <a:rPr lang="en-IN" smtClean="0"/>
              <a:t>08-12-2020</a:t>
            </a:fld>
            <a:endParaRPr lang="en-IN"/>
          </a:p>
        </p:txBody>
      </p:sp>
      <p:sp>
        <p:nvSpPr>
          <p:cNvPr id="6" name="Footer Placeholder 5">
            <a:extLst>
              <a:ext uri="{FF2B5EF4-FFF2-40B4-BE49-F238E27FC236}">
                <a16:creationId xmlns:a16="http://schemas.microsoft.com/office/drawing/2014/main" id="{8777B10C-2DA1-44AA-AB40-D610E5EFF370}"/>
              </a:ext>
            </a:extLst>
          </p:cNvPr>
          <p:cNvSpPr>
            <a:spLocks noGrp="1"/>
          </p:cNvSpPr>
          <p:nvPr>
            <p:ph type="ftr" sz="quarter" idx="11"/>
          </p:nvPr>
        </p:nvSpPr>
        <p:spPr/>
        <p:txBody>
          <a:bodyPr/>
          <a:lstStyle/>
          <a:p>
            <a:r>
              <a:rPr lang="en-IN"/>
              <a:t>Alok Sheel</a:t>
            </a:r>
          </a:p>
        </p:txBody>
      </p:sp>
      <p:sp>
        <p:nvSpPr>
          <p:cNvPr id="7" name="Slide Number Placeholder 6">
            <a:extLst>
              <a:ext uri="{FF2B5EF4-FFF2-40B4-BE49-F238E27FC236}">
                <a16:creationId xmlns:a16="http://schemas.microsoft.com/office/drawing/2014/main" id="{90AD3D0A-7218-47CE-99E3-50E4F277C279}"/>
              </a:ext>
            </a:extLst>
          </p:cNvPr>
          <p:cNvSpPr>
            <a:spLocks noGrp="1"/>
          </p:cNvSpPr>
          <p:nvPr>
            <p:ph type="sldNum" sz="quarter" idx="12"/>
          </p:nvPr>
        </p:nvSpPr>
        <p:spPr/>
        <p:txBody>
          <a:bodyPr/>
          <a:lstStyle/>
          <a:p>
            <a:fld id="{9514A5EE-0DBF-461F-8F2C-B64263471E91}" type="slidenum">
              <a:rPr lang="en-IN" smtClean="0"/>
              <a:t>‹#›</a:t>
            </a:fld>
            <a:endParaRPr lang="en-IN"/>
          </a:p>
        </p:txBody>
      </p:sp>
    </p:spTree>
    <p:extLst>
      <p:ext uri="{BB962C8B-B14F-4D97-AF65-F5344CB8AC3E}">
        <p14:creationId xmlns:p14="http://schemas.microsoft.com/office/powerpoint/2010/main" val="2174619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F4189F-88C2-4E64-9288-745C4C2235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656951E-C984-462F-B5EA-FBB138DC83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C5CC57B-A66C-4DA0-9648-1DE51639F6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FB8889-3A33-4E73-B3E0-719B585863E0}" type="datetime1">
              <a:rPr lang="en-IN" smtClean="0"/>
              <a:t>08-12-2020</a:t>
            </a:fld>
            <a:endParaRPr lang="en-IN"/>
          </a:p>
        </p:txBody>
      </p:sp>
      <p:sp>
        <p:nvSpPr>
          <p:cNvPr id="5" name="Footer Placeholder 4">
            <a:extLst>
              <a:ext uri="{FF2B5EF4-FFF2-40B4-BE49-F238E27FC236}">
                <a16:creationId xmlns:a16="http://schemas.microsoft.com/office/drawing/2014/main" id="{879F81B1-197B-4528-B9CA-79262A3059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Alok Sheel</a:t>
            </a:r>
          </a:p>
        </p:txBody>
      </p:sp>
      <p:sp>
        <p:nvSpPr>
          <p:cNvPr id="6" name="Slide Number Placeholder 5">
            <a:extLst>
              <a:ext uri="{FF2B5EF4-FFF2-40B4-BE49-F238E27FC236}">
                <a16:creationId xmlns:a16="http://schemas.microsoft.com/office/drawing/2014/main" id="{2B9A48F4-19BF-46B0-A14C-7B9C7DD4A5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14A5EE-0DBF-461F-8F2C-B64263471E91}" type="slidenum">
              <a:rPr lang="en-IN" smtClean="0"/>
              <a:t>‹#›</a:t>
            </a:fld>
            <a:endParaRPr lang="en-IN"/>
          </a:p>
        </p:txBody>
      </p:sp>
    </p:spTree>
    <p:extLst>
      <p:ext uri="{BB962C8B-B14F-4D97-AF65-F5344CB8AC3E}">
        <p14:creationId xmlns:p14="http://schemas.microsoft.com/office/powerpoint/2010/main" val="3941784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package" Target="../embeddings/Microsoft_Excel_Worksheet.xlsx"/><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Excel_Worksheet1.xlsx"/><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D702B-DDD5-4E2C-B250-DDA2B7767095}"/>
              </a:ext>
            </a:extLst>
          </p:cNvPr>
          <p:cNvSpPr>
            <a:spLocks noGrp="1"/>
          </p:cNvSpPr>
          <p:nvPr>
            <p:ph type="ctrTitle"/>
          </p:nvPr>
        </p:nvSpPr>
        <p:spPr>
          <a:xfrm>
            <a:off x="1073020" y="559837"/>
            <a:ext cx="9594980" cy="3816219"/>
          </a:xfrm>
        </p:spPr>
        <p:txBody>
          <a:bodyPr>
            <a:normAutofit fontScale="90000"/>
          </a:bodyPr>
          <a:lstStyle/>
          <a:p>
            <a:r>
              <a:rPr lang="en-GB" sz="4800" b="1" dirty="0">
                <a:effectLst/>
                <a:latin typeface="Times New Roman" panose="02020603050405020304" pitchFamily="18" charset="0"/>
                <a:ea typeface="Times New Roman" panose="02020603050405020304" pitchFamily="18" charset="0"/>
                <a:cs typeface="Arial" panose="020B0604020202020204" pitchFamily="34" charset="0"/>
              </a:rPr>
              <a:t>Indian Council of World Affairs </a:t>
            </a:r>
            <a:br>
              <a:rPr lang="en-GB" sz="1800" b="1" dirty="0">
                <a:effectLst/>
                <a:latin typeface="Times New Roman" panose="02020603050405020304" pitchFamily="18" charset="0"/>
                <a:ea typeface="Times New Roman" panose="02020603050405020304" pitchFamily="18" charset="0"/>
                <a:cs typeface="Arial" panose="020B0604020202020204" pitchFamily="34" charset="0"/>
              </a:rPr>
            </a:br>
            <a:br>
              <a:rPr lang="en-GB" sz="1800" b="1" dirty="0">
                <a:effectLst/>
                <a:latin typeface="Times New Roman" panose="02020603050405020304" pitchFamily="18" charset="0"/>
                <a:ea typeface="Times New Roman" panose="02020603050405020304" pitchFamily="18" charset="0"/>
                <a:cs typeface="Arial" panose="020B0604020202020204" pitchFamily="34" charset="0"/>
              </a:rPr>
            </a:br>
            <a:r>
              <a:rPr lang="en-GB" sz="2200" b="1" i="1" dirty="0">
                <a:effectLst/>
                <a:latin typeface="Times New Roman" panose="02020603050405020304" pitchFamily="18" charset="0"/>
                <a:ea typeface="Times New Roman" panose="02020603050405020304" pitchFamily="18" charset="0"/>
                <a:cs typeface="Arial" panose="020B0604020202020204" pitchFamily="34" charset="0"/>
              </a:rPr>
              <a:t>Webinar on </a:t>
            </a:r>
            <a:br>
              <a:rPr lang="en-GB" sz="1800" b="1" dirty="0">
                <a:effectLst/>
                <a:latin typeface="Times New Roman" panose="02020603050405020304" pitchFamily="18" charset="0"/>
                <a:ea typeface="Times New Roman" panose="02020603050405020304" pitchFamily="18" charset="0"/>
                <a:cs typeface="Arial" panose="020B0604020202020204" pitchFamily="34" charset="0"/>
              </a:rPr>
            </a:br>
            <a:br>
              <a:rPr lang="en-GB" sz="1800" b="1" dirty="0">
                <a:effectLst/>
                <a:latin typeface="Times New Roman" panose="02020603050405020304" pitchFamily="18" charset="0"/>
                <a:ea typeface="Times New Roman" panose="02020603050405020304" pitchFamily="18" charset="0"/>
                <a:cs typeface="Arial" panose="020B0604020202020204" pitchFamily="34" charset="0"/>
              </a:rPr>
            </a:br>
            <a:r>
              <a:rPr lang="en-GB" sz="4000" b="1" dirty="0">
                <a:effectLst/>
                <a:latin typeface="Times New Roman" panose="02020603050405020304" pitchFamily="18" charset="0"/>
                <a:ea typeface="Times New Roman" panose="02020603050405020304" pitchFamily="18" charset="0"/>
                <a:cs typeface="Arial" panose="020B0604020202020204" pitchFamily="34" charset="0"/>
              </a:rPr>
              <a:t>Multilateralism in a Transforming World: Challenges and Opportunities for India</a:t>
            </a:r>
            <a:br>
              <a:rPr lang="en-GB" sz="4000" b="1" dirty="0">
                <a:effectLst/>
                <a:latin typeface="Times New Roman" panose="02020603050405020304" pitchFamily="18" charset="0"/>
                <a:ea typeface="Times New Roman" panose="02020603050405020304" pitchFamily="18" charset="0"/>
                <a:cs typeface="Arial" panose="020B0604020202020204" pitchFamily="34" charset="0"/>
              </a:rPr>
            </a:br>
            <a:br>
              <a:rPr lang="en-GB" sz="1800" b="1" dirty="0">
                <a:effectLst/>
                <a:latin typeface="Times New Roman" panose="02020603050405020304" pitchFamily="18" charset="0"/>
                <a:ea typeface="Times New Roman" panose="02020603050405020304" pitchFamily="18" charset="0"/>
                <a:cs typeface="Arial" panose="020B0604020202020204" pitchFamily="34" charset="0"/>
              </a:rPr>
            </a:br>
            <a:r>
              <a:rPr lang="en-GB" sz="2200" b="1" dirty="0">
                <a:effectLst/>
                <a:latin typeface="Times New Roman" panose="02020603050405020304" pitchFamily="18" charset="0"/>
                <a:ea typeface="Times New Roman" panose="02020603050405020304" pitchFamily="18" charset="0"/>
                <a:cs typeface="Arial" panose="020B0604020202020204" pitchFamily="34" charset="0"/>
              </a:rPr>
              <a:t>December 10, 2020</a:t>
            </a:r>
            <a:br>
              <a:rPr lang="en-GB" sz="1800" b="1" dirty="0">
                <a:effectLst/>
                <a:latin typeface="Times New Roman" panose="02020603050405020304" pitchFamily="18" charset="0"/>
                <a:ea typeface="Times New Roman" panose="02020603050405020304" pitchFamily="18" charset="0"/>
                <a:cs typeface="Arial" panose="020B0604020202020204" pitchFamily="34" charset="0"/>
              </a:rPr>
            </a:br>
            <a:br>
              <a:rPr lang="en-IN" sz="1800" dirty="0">
                <a:effectLst/>
                <a:latin typeface="Calibri" panose="020F0502020204030204" pitchFamily="34" charset="0"/>
                <a:ea typeface="Times New Roman" panose="02020603050405020304" pitchFamily="18" charset="0"/>
                <a:cs typeface="Arial" panose="020B0604020202020204" pitchFamily="34" charset="0"/>
              </a:rPr>
            </a:br>
            <a:r>
              <a:rPr lang="en-IN" sz="3600" b="1" i="1" dirty="0">
                <a:latin typeface="Calibri" panose="020F0502020204030204" pitchFamily="34" charset="0"/>
                <a:ea typeface="Calibri" panose="020F0502020204030204" pitchFamily="34" charset="0"/>
                <a:cs typeface="Times New Roman" panose="02020603050405020304" pitchFamily="18" charset="0"/>
              </a:rPr>
              <a:t>Multilateralism, the Global Economy and the G20</a:t>
            </a:r>
            <a:endParaRPr lang="en-IN" sz="3600" i="1" dirty="0"/>
          </a:p>
        </p:txBody>
      </p:sp>
      <p:sp>
        <p:nvSpPr>
          <p:cNvPr id="3" name="Subtitle 2">
            <a:extLst>
              <a:ext uri="{FF2B5EF4-FFF2-40B4-BE49-F238E27FC236}">
                <a16:creationId xmlns:a16="http://schemas.microsoft.com/office/drawing/2014/main" id="{7C89A6F3-F9E8-4FBE-BD49-26DCB3B6499C}"/>
              </a:ext>
            </a:extLst>
          </p:cNvPr>
          <p:cNvSpPr>
            <a:spLocks noGrp="1"/>
          </p:cNvSpPr>
          <p:nvPr>
            <p:ph type="subTitle" idx="1"/>
          </p:nvPr>
        </p:nvSpPr>
        <p:spPr>
          <a:xfrm>
            <a:off x="1598645" y="5052526"/>
            <a:ext cx="9144000" cy="1245637"/>
          </a:xfrm>
        </p:spPr>
        <p:txBody>
          <a:bodyPr>
            <a:normAutofit/>
          </a:bodyPr>
          <a:lstStyle/>
          <a:p>
            <a:r>
              <a:rPr lang="en-US" sz="2000" b="1" dirty="0"/>
              <a:t>Alok Sheel</a:t>
            </a:r>
          </a:p>
          <a:p>
            <a:r>
              <a:rPr lang="en-US" sz="2000" b="1" dirty="0"/>
              <a:t>Chair Professor on Macroeconomics</a:t>
            </a:r>
          </a:p>
          <a:p>
            <a:r>
              <a:rPr lang="en-US" sz="2000" b="1" dirty="0"/>
              <a:t>ICRIER</a:t>
            </a:r>
            <a:endParaRPr lang="en-IN" sz="2000" b="1" dirty="0"/>
          </a:p>
        </p:txBody>
      </p:sp>
    </p:spTree>
    <p:extLst>
      <p:ext uri="{BB962C8B-B14F-4D97-AF65-F5344CB8AC3E}">
        <p14:creationId xmlns:p14="http://schemas.microsoft.com/office/powerpoint/2010/main" val="4217854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84BE9-83B8-405F-917E-DD154CDDF8E1}"/>
              </a:ext>
            </a:extLst>
          </p:cNvPr>
          <p:cNvSpPr>
            <a:spLocks noGrp="1"/>
          </p:cNvSpPr>
          <p:nvPr>
            <p:ph type="title"/>
          </p:nvPr>
        </p:nvSpPr>
        <p:spPr>
          <a:xfrm>
            <a:off x="619432" y="365125"/>
            <a:ext cx="10734368" cy="1325563"/>
          </a:xfrm>
        </p:spPr>
        <p:txBody>
          <a:bodyPr/>
          <a:lstStyle/>
          <a:p>
            <a:pPr algn="ctr"/>
            <a:r>
              <a:rPr lang="en-US" b="1" dirty="0"/>
              <a:t>Bretton Woods System II: Development Finance</a:t>
            </a:r>
            <a:endParaRPr lang="en-IN" b="1" dirty="0"/>
          </a:p>
        </p:txBody>
      </p:sp>
      <p:sp>
        <p:nvSpPr>
          <p:cNvPr id="3" name="Content Placeholder 2">
            <a:extLst>
              <a:ext uri="{FF2B5EF4-FFF2-40B4-BE49-F238E27FC236}">
                <a16:creationId xmlns:a16="http://schemas.microsoft.com/office/drawing/2014/main" id="{90568AEB-55E4-4F3D-A842-E9B6FFDC671B}"/>
              </a:ext>
            </a:extLst>
          </p:cNvPr>
          <p:cNvSpPr>
            <a:spLocks noGrp="1"/>
          </p:cNvSpPr>
          <p:nvPr>
            <p:ph idx="1"/>
          </p:nvPr>
        </p:nvSpPr>
        <p:spPr>
          <a:xfrm>
            <a:off x="619432" y="1690688"/>
            <a:ext cx="10734368" cy="4486275"/>
          </a:xfrm>
        </p:spPr>
        <p:txBody>
          <a:bodyPr/>
          <a:lstStyle/>
          <a:p>
            <a:r>
              <a:rPr lang="en-US" dirty="0"/>
              <a:t>The World Bank system had its origin in the post war reconstruction of war ravaged Europe and Japan.</a:t>
            </a:r>
          </a:p>
          <a:p>
            <a:r>
              <a:rPr lang="en-US" dirty="0"/>
              <a:t>These economies recovered relatively quickly since they were already developed, with advanced HR already in place. Only capital required to rebuild destroyed infrastructure.</a:t>
            </a:r>
          </a:p>
          <a:p>
            <a:r>
              <a:rPr lang="en-US" dirty="0"/>
              <a:t>From around the 1970s the WB focus turned to the developing needs of EMDEs.</a:t>
            </a:r>
            <a:endParaRPr lang="en-IN" dirty="0"/>
          </a:p>
        </p:txBody>
      </p:sp>
      <p:sp>
        <p:nvSpPr>
          <p:cNvPr id="4" name="Footer Placeholder 3">
            <a:extLst>
              <a:ext uri="{FF2B5EF4-FFF2-40B4-BE49-F238E27FC236}">
                <a16:creationId xmlns:a16="http://schemas.microsoft.com/office/drawing/2014/main" id="{CBFBD885-6F98-486A-8DCB-8977C3DCED35}"/>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4EBE7413-CA8C-42D1-AAD6-2872C731A745}"/>
              </a:ext>
            </a:extLst>
          </p:cNvPr>
          <p:cNvSpPr>
            <a:spLocks noGrp="1"/>
          </p:cNvSpPr>
          <p:nvPr>
            <p:ph type="sldNum" sz="quarter" idx="12"/>
          </p:nvPr>
        </p:nvSpPr>
        <p:spPr/>
        <p:txBody>
          <a:bodyPr/>
          <a:lstStyle/>
          <a:p>
            <a:fld id="{9514A5EE-0DBF-461F-8F2C-B64263471E91}" type="slidenum">
              <a:rPr lang="en-IN" smtClean="0"/>
              <a:t>10</a:t>
            </a:fld>
            <a:endParaRPr lang="en-IN"/>
          </a:p>
        </p:txBody>
      </p:sp>
    </p:spTree>
    <p:extLst>
      <p:ext uri="{BB962C8B-B14F-4D97-AF65-F5344CB8AC3E}">
        <p14:creationId xmlns:p14="http://schemas.microsoft.com/office/powerpoint/2010/main" val="4101912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46840-C959-4756-B00A-5CE4B9D6DA4C}"/>
              </a:ext>
            </a:extLst>
          </p:cNvPr>
          <p:cNvSpPr>
            <a:spLocks noGrp="1"/>
          </p:cNvSpPr>
          <p:nvPr>
            <p:ph type="title"/>
          </p:nvPr>
        </p:nvSpPr>
        <p:spPr>
          <a:xfrm>
            <a:off x="838200" y="365125"/>
            <a:ext cx="10515600" cy="1090049"/>
          </a:xfrm>
        </p:spPr>
        <p:txBody>
          <a:bodyPr/>
          <a:lstStyle/>
          <a:p>
            <a:pPr algn="ctr"/>
            <a:r>
              <a:rPr lang="en-US" b="1" dirty="0"/>
              <a:t>International Trade</a:t>
            </a:r>
            <a:endParaRPr lang="en-IN" b="1" dirty="0"/>
          </a:p>
        </p:txBody>
      </p:sp>
      <p:sp>
        <p:nvSpPr>
          <p:cNvPr id="3" name="Content Placeholder 2">
            <a:extLst>
              <a:ext uri="{FF2B5EF4-FFF2-40B4-BE49-F238E27FC236}">
                <a16:creationId xmlns:a16="http://schemas.microsoft.com/office/drawing/2014/main" id="{0557122B-C6BD-408E-91D7-0100CA2537F5}"/>
              </a:ext>
            </a:extLst>
          </p:cNvPr>
          <p:cNvSpPr>
            <a:spLocks noGrp="1"/>
          </p:cNvSpPr>
          <p:nvPr>
            <p:ph idx="1"/>
          </p:nvPr>
        </p:nvSpPr>
        <p:spPr>
          <a:xfrm>
            <a:off x="838200" y="1259634"/>
            <a:ext cx="10515600" cy="4917330"/>
          </a:xfrm>
        </p:spPr>
        <p:txBody>
          <a:bodyPr>
            <a:normAutofit fontScale="92500" lnSpcReduction="20000"/>
          </a:bodyPr>
          <a:lstStyle/>
          <a:p>
            <a:r>
              <a:rPr lang="en-US" dirty="0"/>
              <a:t>Disruption of international trade in the interwar period, and then collapse on account of the cascading effect of the protectionist Smoot Hawley Tariffs in the wake of the Great Depression of the 1930s. International Merchandise trade fell from 30% of global GDP on the eve of WWI to 10% within two decades. </a:t>
            </a:r>
          </a:p>
          <a:p>
            <a:r>
              <a:rPr lang="en-US" dirty="0"/>
              <a:t> In the post war period the General Agreement on Tariffs and Trade reached in 1947 to reduce tariffs, quotas and subsidies on internationally traded merchandise goods. This was later changed to WTO that included IPRs as well.</a:t>
            </a:r>
          </a:p>
          <a:p>
            <a:r>
              <a:rPr lang="en-US" dirty="0"/>
              <a:t>Merchandise Trade GDP ratios started rising again, recovering to 30% by the mid 1970s and peaking at above 60% in 2008. This phase associated with higher growth.</a:t>
            </a:r>
          </a:p>
          <a:p>
            <a:r>
              <a:rPr lang="en-US" dirty="0"/>
              <a:t>BW II enabled EMDEs, particularly those in Asia, to keep their exchange rates competitive and embark on a strategy of export led growth.</a:t>
            </a:r>
            <a:endParaRPr lang="en-IN" dirty="0"/>
          </a:p>
        </p:txBody>
      </p:sp>
      <p:sp>
        <p:nvSpPr>
          <p:cNvPr id="4" name="Footer Placeholder 3">
            <a:extLst>
              <a:ext uri="{FF2B5EF4-FFF2-40B4-BE49-F238E27FC236}">
                <a16:creationId xmlns:a16="http://schemas.microsoft.com/office/drawing/2014/main" id="{066435DE-41D6-4DA5-B408-9B9477E985AC}"/>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7B517524-B879-4EDF-9CB9-44EE9DE11A51}"/>
              </a:ext>
            </a:extLst>
          </p:cNvPr>
          <p:cNvSpPr>
            <a:spLocks noGrp="1"/>
          </p:cNvSpPr>
          <p:nvPr>
            <p:ph type="sldNum" sz="quarter" idx="12"/>
          </p:nvPr>
        </p:nvSpPr>
        <p:spPr>
          <a:xfrm>
            <a:off x="8610600" y="6365681"/>
            <a:ext cx="2743200" cy="365125"/>
          </a:xfrm>
        </p:spPr>
        <p:txBody>
          <a:bodyPr/>
          <a:lstStyle/>
          <a:p>
            <a:fld id="{9514A5EE-0DBF-461F-8F2C-B64263471E91}" type="slidenum">
              <a:rPr lang="en-IN" smtClean="0"/>
              <a:t>11</a:t>
            </a:fld>
            <a:endParaRPr lang="en-IN"/>
          </a:p>
        </p:txBody>
      </p:sp>
    </p:spTree>
    <p:extLst>
      <p:ext uri="{BB962C8B-B14F-4D97-AF65-F5344CB8AC3E}">
        <p14:creationId xmlns:p14="http://schemas.microsoft.com/office/powerpoint/2010/main" val="739685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AB610-AD2D-4AD9-B3E7-615BFAD0018A}"/>
              </a:ext>
            </a:extLst>
          </p:cNvPr>
          <p:cNvSpPr>
            <a:spLocks noGrp="1"/>
          </p:cNvSpPr>
          <p:nvPr>
            <p:ph type="title"/>
          </p:nvPr>
        </p:nvSpPr>
        <p:spPr/>
        <p:txBody>
          <a:bodyPr/>
          <a:lstStyle/>
          <a:p>
            <a:pPr algn="ctr"/>
            <a:r>
              <a:rPr lang="en-US" dirty="0"/>
              <a:t>International Trade and Growth</a:t>
            </a:r>
            <a:endParaRPr lang="en-IN" dirty="0"/>
          </a:p>
        </p:txBody>
      </p:sp>
      <p:sp>
        <p:nvSpPr>
          <p:cNvPr id="4" name="Footer Placeholder 3">
            <a:extLst>
              <a:ext uri="{FF2B5EF4-FFF2-40B4-BE49-F238E27FC236}">
                <a16:creationId xmlns:a16="http://schemas.microsoft.com/office/drawing/2014/main" id="{938290B9-B5E0-47CB-9C6D-E07B726974DD}"/>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A16CD58C-E43D-44BB-AE3C-430F8520EE93}"/>
              </a:ext>
            </a:extLst>
          </p:cNvPr>
          <p:cNvSpPr>
            <a:spLocks noGrp="1"/>
          </p:cNvSpPr>
          <p:nvPr>
            <p:ph type="sldNum" sz="quarter" idx="12"/>
          </p:nvPr>
        </p:nvSpPr>
        <p:spPr/>
        <p:txBody>
          <a:bodyPr/>
          <a:lstStyle/>
          <a:p>
            <a:fld id="{9514A5EE-0DBF-461F-8F2C-B64263471E91}" type="slidenum">
              <a:rPr lang="en-IN" smtClean="0"/>
              <a:t>12</a:t>
            </a:fld>
            <a:endParaRPr lang="en-IN"/>
          </a:p>
        </p:txBody>
      </p:sp>
      <p:sp>
        <p:nvSpPr>
          <p:cNvPr id="17" name="Rectangle 10">
            <a:extLst>
              <a:ext uri="{FF2B5EF4-FFF2-40B4-BE49-F238E27FC236}">
                <a16:creationId xmlns:a16="http://schemas.microsoft.com/office/drawing/2014/main" id="{14AC710C-6E5C-467F-8346-D909D048912A}"/>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graphicFrame>
        <p:nvGraphicFramePr>
          <p:cNvPr id="18" name="Object 17">
            <a:extLst>
              <a:ext uri="{FF2B5EF4-FFF2-40B4-BE49-F238E27FC236}">
                <a16:creationId xmlns:a16="http://schemas.microsoft.com/office/drawing/2014/main" id="{0ED07809-6B58-4D6F-954C-0787D98FE4EB}"/>
              </a:ext>
            </a:extLst>
          </p:cNvPr>
          <p:cNvGraphicFramePr>
            <a:graphicFrameLocks noChangeAspect="1"/>
          </p:cNvGraphicFramePr>
          <p:nvPr>
            <p:extLst>
              <p:ext uri="{D42A27DB-BD31-4B8C-83A1-F6EECF244321}">
                <p14:modId xmlns:p14="http://schemas.microsoft.com/office/powerpoint/2010/main" val="1833124500"/>
              </p:ext>
            </p:extLst>
          </p:nvPr>
        </p:nvGraphicFramePr>
        <p:xfrm>
          <a:off x="2816130" y="2124689"/>
          <a:ext cx="6271885" cy="3933787"/>
        </p:xfrm>
        <a:graphic>
          <a:graphicData uri="http://schemas.openxmlformats.org/presentationml/2006/ole">
            <mc:AlternateContent xmlns:mc="http://schemas.openxmlformats.org/markup-compatibility/2006">
              <mc:Choice xmlns:v="urn:schemas-microsoft-com:vml" Requires="v">
                <p:oleObj name="Worksheet" r:id="rId2" imgW="1933500" imgH="1343178" progId="Excel.Sheet.12">
                  <p:embed/>
                </p:oleObj>
              </mc:Choice>
              <mc:Fallback>
                <p:oleObj name="Worksheet" r:id="rId2" imgW="1933500" imgH="1343178" progId="Excel.Sheet.12">
                  <p:embed/>
                  <p:pic>
                    <p:nvPicPr>
                      <p:cNvPr id="0"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6130" y="2124689"/>
                        <a:ext cx="6271885" cy="3933787"/>
                      </a:xfrm>
                      <a:prstGeom prst="rect">
                        <a:avLst/>
                      </a:prstGeom>
                      <a:noFill/>
                    </p:spPr>
                  </p:pic>
                </p:oleObj>
              </mc:Fallback>
            </mc:AlternateContent>
          </a:graphicData>
        </a:graphic>
      </p:graphicFrame>
    </p:spTree>
    <p:extLst>
      <p:ext uri="{BB962C8B-B14F-4D97-AF65-F5344CB8AC3E}">
        <p14:creationId xmlns:p14="http://schemas.microsoft.com/office/powerpoint/2010/main" val="3754014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136BE-EBF0-4A5F-A27A-9D1FA01937BF}"/>
              </a:ext>
            </a:extLst>
          </p:cNvPr>
          <p:cNvSpPr>
            <a:spLocks noGrp="1"/>
          </p:cNvSpPr>
          <p:nvPr>
            <p:ph type="title"/>
          </p:nvPr>
        </p:nvSpPr>
        <p:spPr>
          <a:xfrm>
            <a:off x="838200" y="365125"/>
            <a:ext cx="10515600" cy="982765"/>
          </a:xfrm>
        </p:spPr>
        <p:txBody>
          <a:bodyPr/>
          <a:lstStyle/>
          <a:p>
            <a:pPr algn="ctr"/>
            <a:r>
              <a:rPr lang="en-US" b="1" dirty="0"/>
              <a:t>The Second Crisis of Multilateralism</a:t>
            </a:r>
            <a:endParaRPr lang="en-IN" b="1" dirty="0"/>
          </a:p>
        </p:txBody>
      </p:sp>
      <p:sp>
        <p:nvSpPr>
          <p:cNvPr id="3" name="Content Placeholder 2">
            <a:extLst>
              <a:ext uri="{FF2B5EF4-FFF2-40B4-BE49-F238E27FC236}">
                <a16:creationId xmlns:a16="http://schemas.microsoft.com/office/drawing/2014/main" id="{3F28C1F9-1087-4421-B9D2-86312FDF83CE}"/>
              </a:ext>
            </a:extLst>
          </p:cNvPr>
          <p:cNvSpPr>
            <a:spLocks noGrp="1"/>
          </p:cNvSpPr>
          <p:nvPr>
            <p:ph idx="1"/>
          </p:nvPr>
        </p:nvSpPr>
        <p:spPr>
          <a:xfrm>
            <a:off x="838200" y="1203650"/>
            <a:ext cx="10515600" cy="5289226"/>
          </a:xfrm>
        </p:spPr>
        <p:txBody>
          <a:bodyPr>
            <a:normAutofit fontScale="85000" lnSpcReduction="20000"/>
          </a:bodyPr>
          <a:lstStyle/>
          <a:p>
            <a:r>
              <a:rPr lang="en-US" dirty="0"/>
              <a:t>The UN Security Council dysfunctional since the Cold War on account of the Veto and reduced to a grandstanding Council. Shades of the League of Nations. Africa and South America unrepresented. </a:t>
            </a:r>
          </a:p>
          <a:p>
            <a:r>
              <a:rPr lang="en-US" dirty="0"/>
              <a:t>The West’s disenchantment with international trade:</a:t>
            </a:r>
          </a:p>
          <a:p>
            <a:pPr lvl="1"/>
            <a:r>
              <a:rPr lang="en-US" dirty="0"/>
              <a:t> loss of competitiveness with the rise of EMDEs, mainly EDA, aided by trade </a:t>
            </a:r>
          </a:p>
          <a:p>
            <a:pPr lvl="1"/>
            <a:r>
              <a:rPr lang="en-US" dirty="0"/>
              <a:t>Decline in trend growth in AEs, paralleled by rising growth in EMDES, mostly EDA, aided by trade, leading to rapid income convergence.</a:t>
            </a:r>
          </a:p>
          <a:p>
            <a:pPr lvl="1"/>
            <a:r>
              <a:rPr lang="en-US" dirty="0"/>
              <a:t>Concerns over mounting global imbalances, inequality, unemployment and stagnant real wages in AEs</a:t>
            </a:r>
          </a:p>
          <a:p>
            <a:r>
              <a:rPr lang="en-US" dirty="0"/>
              <a:t>The failure of G 7 dominated multilateral governance to adjust to shifting economic weights and reluctance of EMDEs to give up their special </a:t>
            </a:r>
            <a:r>
              <a:rPr lang="en-US" dirty="0" err="1"/>
              <a:t>priveleges</a:t>
            </a:r>
            <a:r>
              <a:rPr lang="en-US" dirty="0"/>
              <a:t> of ‘shared but differentiated responsibilities/treatment’.  </a:t>
            </a:r>
          </a:p>
          <a:p>
            <a:r>
              <a:rPr lang="en-US" dirty="0"/>
              <a:t>Breakdown of Bretton Woods II and  rise of Nationalism and </a:t>
            </a:r>
            <a:r>
              <a:rPr lang="en-US" dirty="0" err="1"/>
              <a:t>plurilateralism</a:t>
            </a:r>
            <a:r>
              <a:rPr lang="en-US" dirty="0"/>
              <a:t> following the GFC  </a:t>
            </a:r>
          </a:p>
          <a:p>
            <a:r>
              <a:rPr lang="en-US" dirty="0"/>
              <a:t>Stalemate in WTO (Doha Round) and Climate Change negotiations in (UNFCCC) </a:t>
            </a:r>
          </a:p>
          <a:p>
            <a:r>
              <a:rPr lang="en-US" dirty="0"/>
              <a:t>The Covid 19 crisis : Disruption of global supply chains and movement of people </a:t>
            </a:r>
          </a:p>
          <a:p>
            <a:pPr lvl="1"/>
            <a:endParaRPr lang="en-IN" dirty="0"/>
          </a:p>
        </p:txBody>
      </p:sp>
      <p:sp>
        <p:nvSpPr>
          <p:cNvPr id="4" name="Footer Placeholder 3">
            <a:extLst>
              <a:ext uri="{FF2B5EF4-FFF2-40B4-BE49-F238E27FC236}">
                <a16:creationId xmlns:a16="http://schemas.microsoft.com/office/drawing/2014/main" id="{8E16D2CA-A01F-4227-A283-2031FA71047F}"/>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C55D7C2E-336E-478D-8AFD-B91B79D93953}"/>
              </a:ext>
            </a:extLst>
          </p:cNvPr>
          <p:cNvSpPr>
            <a:spLocks noGrp="1"/>
          </p:cNvSpPr>
          <p:nvPr>
            <p:ph type="sldNum" sz="quarter" idx="12"/>
          </p:nvPr>
        </p:nvSpPr>
        <p:spPr/>
        <p:txBody>
          <a:bodyPr/>
          <a:lstStyle/>
          <a:p>
            <a:fld id="{9514A5EE-0DBF-461F-8F2C-B64263471E91}" type="slidenum">
              <a:rPr lang="en-IN" smtClean="0"/>
              <a:t>13</a:t>
            </a:fld>
            <a:endParaRPr lang="en-IN"/>
          </a:p>
        </p:txBody>
      </p:sp>
    </p:spTree>
    <p:extLst>
      <p:ext uri="{BB962C8B-B14F-4D97-AF65-F5344CB8AC3E}">
        <p14:creationId xmlns:p14="http://schemas.microsoft.com/office/powerpoint/2010/main" val="780111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F0558-3704-4F41-B631-214AF0A491F6}"/>
              </a:ext>
            </a:extLst>
          </p:cNvPr>
          <p:cNvSpPr>
            <a:spLocks noGrp="1"/>
          </p:cNvSpPr>
          <p:nvPr>
            <p:ph type="title"/>
          </p:nvPr>
        </p:nvSpPr>
        <p:spPr/>
        <p:txBody>
          <a:bodyPr/>
          <a:lstStyle/>
          <a:p>
            <a:pPr algn="ctr"/>
            <a:r>
              <a:rPr lang="en-US" b="1" dirty="0"/>
              <a:t>Consequences of the Shifting Weights</a:t>
            </a:r>
            <a:endParaRPr lang="en-IN" b="1" dirty="0"/>
          </a:p>
        </p:txBody>
      </p:sp>
      <p:sp>
        <p:nvSpPr>
          <p:cNvPr id="3" name="Content Placeholder 2">
            <a:extLst>
              <a:ext uri="{FF2B5EF4-FFF2-40B4-BE49-F238E27FC236}">
                <a16:creationId xmlns:a16="http://schemas.microsoft.com/office/drawing/2014/main" id="{BA200360-A6CC-4872-B33D-F8F7C3599594}"/>
              </a:ext>
            </a:extLst>
          </p:cNvPr>
          <p:cNvSpPr>
            <a:spLocks noGrp="1"/>
          </p:cNvSpPr>
          <p:nvPr>
            <p:ph idx="1"/>
          </p:nvPr>
        </p:nvSpPr>
        <p:spPr/>
        <p:txBody>
          <a:bodyPr/>
          <a:lstStyle/>
          <a:p>
            <a:r>
              <a:rPr lang="en-US" dirty="0"/>
              <a:t>The Importance of BW Institutions in balancing the external accounts of EMDEs declined</a:t>
            </a:r>
          </a:p>
          <a:p>
            <a:r>
              <a:rPr lang="en-US" dirty="0"/>
              <a:t>Misalignment in the Governance Structure of BW Institutions</a:t>
            </a:r>
          </a:p>
          <a:p>
            <a:r>
              <a:rPr lang="en-US" dirty="0"/>
              <a:t>The emergence of alternative EMDE multilateral financial and institutions:</a:t>
            </a:r>
          </a:p>
          <a:p>
            <a:pPr lvl="1"/>
            <a:r>
              <a:rPr lang="en-US" dirty="0"/>
              <a:t>BRICS</a:t>
            </a:r>
          </a:p>
          <a:p>
            <a:pPr lvl="1"/>
            <a:r>
              <a:rPr lang="en-US" dirty="0"/>
              <a:t>CMIM, NDB, AIIB</a:t>
            </a:r>
          </a:p>
          <a:p>
            <a:pPr lvl="1"/>
            <a:r>
              <a:rPr lang="en-US" dirty="0"/>
              <a:t>G 20</a:t>
            </a:r>
          </a:p>
          <a:p>
            <a:endParaRPr lang="en-US" dirty="0"/>
          </a:p>
          <a:p>
            <a:endParaRPr lang="en-IN" dirty="0"/>
          </a:p>
        </p:txBody>
      </p:sp>
      <p:sp>
        <p:nvSpPr>
          <p:cNvPr id="4" name="Footer Placeholder 3">
            <a:extLst>
              <a:ext uri="{FF2B5EF4-FFF2-40B4-BE49-F238E27FC236}">
                <a16:creationId xmlns:a16="http://schemas.microsoft.com/office/drawing/2014/main" id="{9B779275-F519-4DBB-815A-340AB404F69E}"/>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4B853A5D-68D9-4908-9269-C0604D9358D5}"/>
              </a:ext>
            </a:extLst>
          </p:cNvPr>
          <p:cNvSpPr>
            <a:spLocks noGrp="1"/>
          </p:cNvSpPr>
          <p:nvPr>
            <p:ph type="sldNum" sz="quarter" idx="12"/>
          </p:nvPr>
        </p:nvSpPr>
        <p:spPr/>
        <p:txBody>
          <a:bodyPr/>
          <a:lstStyle/>
          <a:p>
            <a:fld id="{9514A5EE-0DBF-461F-8F2C-B64263471E91}" type="slidenum">
              <a:rPr lang="en-IN" smtClean="0"/>
              <a:t>14</a:t>
            </a:fld>
            <a:endParaRPr lang="en-IN"/>
          </a:p>
        </p:txBody>
      </p:sp>
    </p:spTree>
    <p:extLst>
      <p:ext uri="{BB962C8B-B14F-4D97-AF65-F5344CB8AC3E}">
        <p14:creationId xmlns:p14="http://schemas.microsoft.com/office/powerpoint/2010/main" val="3725627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79E23-0860-44BF-94F8-2998EB70E861}"/>
              </a:ext>
            </a:extLst>
          </p:cNvPr>
          <p:cNvSpPr>
            <a:spLocks noGrp="1"/>
          </p:cNvSpPr>
          <p:nvPr>
            <p:ph type="title"/>
          </p:nvPr>
        </p:nvSpPr>
        <p:spPr/>
        <p:txBody>
          <a:bodyPr>
            <a:normAutofit/>
          </a:bodyPr>
          <a:lstStyle/>
          <a:p>
            <a:pPr algn="ctr"/>
            <a:r>
              <a:rPr lang="en-US" sz="4000" b="1" dirty="0"/>
              <a:t>Shifting Weights in the Global Economy and Trade</a:t>
            </a:r>
            <a:endParaRPr lang="en-IN" sz="4000" b="1" dirty="0"/>
          </a:p>
        </p:txBody>
      </p:sp>
      <p:sp>
        <p:nvSpPr>
          <p:cNvPr id="7" name="Text Placeholder 6">
            <a:extLst>
              <a:ext uri="{FF2B5EF4-FFF2-40B4-BE49-F238E27FC236}">
                <a16:creationId xmlns:a16="http://schemas.microsoft.com/office/drawing/2014/main" id="{2D2B86E6-B75F-4577-A6E6-812872C187F8}"/>
              </a:ext>
            </a:extLst>
          </p:cNvPr>
          <p:cNvSpPr>
            <a:spLocks noGrp="1"/>
          </p:cNvSpPr>
          <p:nvPr>
            <p:ph type="body" idx="1"/>
          </p:nvPr>
        </p:nvSpPr>
        <p:spPr/>
        <p:txBody>
          <a:bodyPr/>
          <a:lstStyle/>
          <a:p>
            <a:pPr algn="ctr"/>
            <a:r>
              <a:rPr lang="en-US" dirty="0"/>
              <a:t>Share of Global Economy at PPP</a:t>
            </a:r>
            <a:endParaRPr lang="en-IN" dirty="0"/>
          </a:p>
        </p:txBody>
      </p:sp>
      <p:sp>
        <p:nvSpPr>
          <p:cNvPr id="9" name="Text Placeholder 8">
            <a:extLst>
              <a:ext uri="{FF2B5EF4-FFF2-40B4-BE49-F238E27FC236}">
                <a16:creationId xmlns:a16="http://schemas.microsoft.com/office/drawing/2014/main" id="{30B19A2E-1C47-4D3E-86C0-175CB39DFCD1}"/>
              </a:ext>
            </a:extLst>
          </p:cNvPr>
          <p:cNvSpPr>
            <a:spLocks noGrp="1"/>
          </p:cNvSpPr>
          <p:nvPr>
            <p:ph type="body" sz="quarter" idx="3"/>
          </p:nvPr>
        </p:nvSpPr>
        <p:spPr/>
        <p:txBody>
          <a:bodyPr/>
          <a:lstStyle/>
          <a:p>
            <a:pPr algn="ctr"/>
            <a:r>
              <a:rPr lang="en-US" dirty="0"/>
              <a:t>Current Account Balance/GDP</a:t>
            </a:r>
            <a:endParaRPr lang="en-IN" dirty="0"/>
          </a:p>
        </p:txBody>
      </p:sp>
      <p:sp>
        <p:nvSpPr>
          <p:cNvPr id="4" name="Footer Placeholder 3">
            <a:extLst>
              <a:ext uri="{FF2B5EF4-FFF2-40B4-BE49-F238E27FC236}">
                <a16:creationId xmlns:a16="http://schemas.microsoft.com/office/drawing/2014/main" id="{7967ADB6-4E29-4718-A4D9-88BCB195C738}"/>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8250A5A7-8211-490D-91C0-5BB6CF3087A4}"/>
              </a:ext>
            </a:extLst>
          </p:cNvPr>
          <p:cNvSpPr>
            <a:spLocks noGrp="1"/>
          </p:cNvSpPr>
          <p:nvPr>
            <p:ph type="sldNum" sz="quarter" idx="12"/>
          </p:nvPr>
        </p:nvSpPr>
        <p:spPr/>
        <p:txBody>
          <a:bodyPr/>
          <a:lstStyle/>
          <a:p>
            <a:fld id="{9514A5EE-0DBF-461F-8F2C-B64263471E91}" type="slidenum">
              <a:rPr lang="en-IN" smtClean="0"/>
              <a:t>15</a:t>
            </a:fld>
            <a:endParaRPr lang="en-IN"/>
          </a:p>
        </p:txBody>
      </p:sp>
      <p:graphicFrame>
        <p:nvGraphicFramePr>
          <p:cNvPr id="14" name="Table 13">
            <a:extLst>
              <a:ext uri="{FF2B5EF4-FFF2-40B4-BE49-F238E27FC236}">
                <a16:creationId xmlns:a16="http://schemas.microsoft.com/office/drawing/2014/main" id="{9F77588E-AB5A-4DDA-AF2D-6FC6842D9C2F}"/>
              </a:ext>
            </a:extLst>
          </p:cNvPr>
          <p:cNvGraphicFramePr>
            <a:graphicFrameLocks noGrp="1"/>
          </p:cNvGraphicFramePr>
          <p:nvPr>
            <p:extLst>
              <p:ext uri="{D42A27DB-BD31-4B8C-83A1-F6EECF244321}">
                <p14:modId xmlns:p14="http://schemas.microsoft.com/office/powerpoint/2010/main" val="68271378"/>
              </p:ext>
            </p:extLst>
          </p:nvPr>
        </p:nvGraphicFramePr>
        <p:xfrm>
          <a:off x="942392" y="3079102"/>
          <a:ext cx="4973216" cy="2097735"/>
        </p:xfrm>
        <a:graphic>
          <a:graphicData uri="http://schemas.openxmlformats.org/drawingml/2006/table">
            <a:tbl>
              <a:tblPr/>
              <a:tblGrid>
                <a:gridCol w="1301132">
                  <a:extLst>
                    <a:ext uri="{9D8B030D-6E8A-4147-A177-3AD203B41FA5}">
                      <a16:colId xmlns:a16="http://schemas.microsoft.com/office/drawing/2014/main" val="3863032814"/>
                    </a:ext>
                  </a:extLst>
                </a:gridCol>
                <a:gridCol w="780680">
                  <a:extLst>
                    <a:ext uri="{9D8B030D-6E8A-4147-A177-3AD203B41FA5}">
                      <a16:colId xmlns:a16="http://schemas.microsoft.com/office/drawing/2014/main" val="3669575367"/>
                    </a:ext>
                  </a:extLst>
                </a:gridCol>
                <a:gridCol w="708394">
                  <a:extLst>
                    <a:ext uri="{9D8B030D-6E8A-4147-A177-3AD203B41FA5}">
                      <a16:colId xmlns:a16="http://schemas.microsoft.com/office/drawing/2014/main" val="4214378654"/>
                    </a:ext>
                  </a:extLst>
                </a:gridCol>
                <a:gridCol w="708394">
                  <a:extLst>
                    <a:ext uri="{9D8B030D-6E8A-4147-A177-3AD203B41FA5}">
                      <a16:colId xmlns:a16="http://schemas.microsoft.com/office/drawing/2014/main" val="2426232876"/>
                    </a:ext>
                  </a:extLst>
                </a:gridCol>
                <a:gridCol w="708394">
                  <a:extLst>
                    <a:ext uri="{9D8B030D-6E8A-4147-A177-3AD203B41FA5}">
                      <a16:colId xmlns:a16="http://schemas.microsoft.com/office/drawing/2014/main" val="3999784822"/>
                    </a:ext>
                  </a:extLst>
                </a:gridCol>
                <a:gridCol w="766222">
                  <a:extLst>
                    <a:ext uri="{9D8B030D-6E8A-4147-A177-3AD203B41FA5}">
                      <a16:colId xmlns:a16="http://schemas.microsoft.com/office/drawing/2014/main" val="3099824832"/>
                    </a:ext>
                  </a:extLst>
                </a:gridCol>
              </a:tblGrid>
              <a:tr h="419547">
                <a:tc>
                  <a:txBody>
                    <a:bodyPr/>
                    <a:lstStyle/>
                    <a:p>
                      <a:pPr algn="l" fontAlgn="b"/>
                      <a:endParaRPr lang="en-IN" sz="20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1980</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1990</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2000</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2010</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2020</a:t>
                      </a:r>
                    </a:p>
                  </a:txBody>
                  <a:tcPr marL="7620" marR="7620" marT="7620" marB="0" anchor="b">
                    <a:lnL>
                      <a:noFill/>
                    </a:lnL>
                    <a:lnR>
                      <a:noFill/>
                    </a:lnR>
                    <a:lnT>
                      <a:noFill/>
                    </a:lnT>
                    <a:lnB>
                      <a:noFill/>
                    </a:lnB>
                  </a:tcPr>
                </a:tc>
                <a:extLst>
                  <a:ext uri="{0D108BD9-81ED-4DB2-BD59-A6C34878D82A}">
                    <a16:rowId xmlns:a16="http://schemas.microsoft.com/office/drawing/2014/main" val="1872643650"/>
                  </a:ext>
                </a:extLst>
              </a:tr>
              <a:tr h="419547">
                <a:tc>
                  <a:txBody>
                    <a:bodyPr/>
                    <a:lstStyle/>
                    <a:p>
                      <a:pPr algn="l" fontAlgn="b"/>
                      <a:r>
                        <a:rPr lang="en-IN" sz="2000" b="1" i="0" u="none" strike="noStrike">
                          <a:solidFill>
                            <a:srgbClr val="000000"/>
                          </a:solidFill>
                          <a:effectLst/>
                          <a:latin typeface="Calibri" panose="020F0502020204030204" pitchFamily="34" charset="0"/>
                        </a:rPr>
                        <a:t>AEs</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62.7</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63.2</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56.7</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46.3</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42.5</a:t>
                      </a:r>
                    </a:p>
                  </a:txBody>
                  <a:tcPr marL="7620" marR="7620" marT="7620" marB="0" anchor="b">
                    <a:lnL>
                      <a:noFill/>
                    </a:lnL>
                    <a:lnR>
                      <a:noFill/>
                    </a:lnR>
                    <a:lnT>
                      <a:noFill/>
                    </a:lnT>
                    <a:lnB>
                      <a:noFill/>
                    </a:lnB>
                  </a:tcPr>
                </a:tc>
                <a:extLst>
                  <a:ext uri="{0D108BD9-81ED-4DB2-BD59-A6C34878D82A}">
                    <a16:rowId xmlns:a16="http://schemas.microsoft.com/office/drawing/2014/main" val="3664920783"/>
                  </a:ext>
                </a:extLst>
              </a:tr>
              <a:tr h="419547">
                <a:tc>
                  <a:txBody>
                    <a:bodyPr/>
                    <a:lstStyle/>
                    <a:p>
                      <a:pPr algn="l" fontAlgn="b"/>
                      <a:r>
                        <a:rPr lang="en-IN" sz="2000" b="1" i="0" u="none" strike="noStrike">
                          <a:solidFill>
                            <a:srgbClr val="000000"/>
                          </a:solidFill>
                          <a:effectLst/>
                          <a:latin typeface="Calibri" panose="020F0502020204030204" pitchFamily="34" charset="0"/>
                        </a:rPr>
                        <a:t>EMDEs</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37.3</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36.8</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43.3</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53.7</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57.5</a:t>
                      </a:r>
                    </a:p>
                  </a:txBody>
                  <a:tcPr marL="7620" marR="7620" marT="7620" marB="0" anchor="b">
                    <a:lnL>
                      <a:noFill/>
                    </a:lnL>
                    <a:lnR>
                      <a:noFill/>
                    </a:lnR>
                    <a:lnT>
                      <a:noFill/>
                    </a:lnT>
                    <a:lnB>
                      <a:noFill/>
                    </a:lnB>
                  </a:tcPr>
                </a:tc>
                <a:extLst>
                  <a:ext uri="{0D108BD9-81ED-4DB2-BD59-A6C34878D82A}">
                    <a16:rowId xmlns:a16="http://schemas.microsoft.com/office/drawing/2014/main" val="603165081"/>
                  </a:ext>
                </a:extLst>
              </a:tr>
              <a:tr h="419547">
                <a:tc>
                  <a:txBody>
                    <a:bodyPr/>
                    <a:lstStyle/>
                    <a:p>
                      <a:pPr algn="l" fontAlgn="b"/>
                      <a:r>
                        <a:rPr lang="en-IN" sz="2000" b="1" i="0" u="none" strike="noStrike">
                          <a:solidFill>
                            <a:srgbClr val="000000"/>
                          </a:solidFill>
                          <a:effectLst/>
                          <a:latin typeface="Calibri" panose="020F0502020204030204" pitchFamily="34" charset="0"/>
                        </a:rPr>
                        <a:t>EDA</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8.8</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12.4</a:t>
                      </a:r>
                    </a:p>
                  </a:txBody>
                  <a:tcPr marL="7620" marR="7620" marT="7620" marB="0" anchor="b">
                    <a:lnL>
                      <a:noFill/>
                    </a:lnL>
                    <a:lnR>
                      <a:noFill/>
                    </a:lnR>
                    <a:lnT>
                      <a:noFill/>
                    </a:lnT>
                    <a:lnB>
                      <a:noFill/>
                    </a:lnB>
                  </a:tcPr>
                </a:tc>
                <a:tc>
                  <a:txBody>
                    <a:bodyPr/>
                    <a:lstStyle/>
                    <a:p>
                      <a:pPr algn="r" fontAlgn="b"/>
                      <a:r>
                        <a:rPr lang="en-IN" sz="2000" b="0" i="0" u="none" strike="noStrike" dirty="0">
                          <a:solidFill>
                            <a:srgbClr val="000000"/>
                          </a:solidFill>
                          <a:effectLst/>
                          <a:latin typeface="Calibri" panose="020F0502020204030204" pitchFamily="34" charset="0"/>
                        </a:rPr>
                        <a:t>16.6</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25.6</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32.4</a:t>
                      </a:r>
                    </a:p>
                  </a:txBody>
                  <a:tcPr marL="7620" marR="7620" marT="7620" marB="0" anchor="b">
                    <a:lnL>
                      <a:noFill/>
                    </a:lnL>
                    <a:lnR>
                      <a:noFill/>
                    </a:lnR>
                    <a:lnT>
                      <a:noFill/>
                    </a:lnT>
                    <a:lnB>
                      <a:noFill/>
                    </a:lnB>
                  </a:tcPr>
                </a:tc>
                <a:extLst>
                  <a:ext uri="{0D108BD9-81ED-4DB2-BD59-A6C34878D82A}">
                    <a16:rowId xmlns:a16="http://schemas.microsoft.com/office/drawing/2014/main" val="422351374"/>
                  </a:ext>
                </a:extLst>
              </a:tr>
              <a:tr h="419547">
                <a:tc gridSpan="2">
                  <a:txBody>
                    <a:bodyPr/>
                    <a:lstStyle/>
                    <a:p>
                      <a:pPr algn="l" fontAlgn="b"/>
                      <a:r>
                        <a:rPr lang="en-IN" sz="2000" b="1" i="0" u="none" strike="noStrike">
                          <a:solidFill>
                            <a:srgbClr val="000000"/>
                          </a:solidFill>
                          <a:effectLst/>
                          <a:latin typeface="Calibri" panose="020F0502020204030204" pitchFamily="34" charset="0"/>
                        </a:rPr>
                        <a:t>EDA Share</a:t>
                      </a:r>
                    </a:p>
                  </a:txBody>
                  <a:tcPr marL="7620" marR="7620" marT="7620" marB="0" anchor="b">
                    <a:lnL>
                      <a:noFill/>
                    </a:lnL>
                    <a:lnR>
                      <a:noFill/>
                    </a:lnR>
                    <a:lnT>
                      <a:noFill/>
                    </a:lnT>
                    <a:lnB>
                      <a:noFill/>
                    </a:lnB>
                  </a:tcPr>
                </a:tc>
                <a:tc hMerge="1">
                  <a:txBody>
                    <a:bodyPr/>
                    <a:lstStyle/>
                    <a:p>
                      <a:endParaRPr lang="en-IN"/>
                    </a:p>
                  </a:txBody>
                  <a:tcPr/>
                </a:tc>
                <a:tc>
                  <a:txBody>
                    <a:bodyPr/>
                    <a:lstStyle/>
                    <a:p>
                      <a:pPr algn="r" fontAlgn="b"/>
                      <a:r>
                        <a:rPr lang="en-IN" sz="2000" b="0" i="0" u="none" strike="noStrike">
                          <a:solidFill>
                            <a:srgbClr val="000000"/>
                          </a:solidFill>
                          <a:effectLst/>
                          <a:latin typeface="Calibri" panose="020F0502020204030204" pitchFamily="34" charset="0"/>
                        </a:rPr>
                        <a:t>-7.2</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65%</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87%</a:t>
                      </a:r>
                    </a:p>
                  </a:txBody>
                  <a:tcPr marL="7620" marR="7620" marT="7620" marB="0" anchor="b">
                    <a:lnL>
                      <a:noFill/>
                    </a:lnL>
                    <a:lnR>
                      <a:noFill/>
                    </a:lnR>
                    <a:lnT>
                      <a:noFill/>
                    </a:lnT>
                    <a:lnB>
                      <a:noFill/>
                    </a:lnB>
                  </a:tcPr>
                </a:tc>
                <a:tc>
                  <a:txBody>
                    <a:bodyPr/>
                    <a:lstStyle/>
                    <a:p>
                      <a:pPr algn="r" fontAlgn="b"/>
                      <a:r>
                        <a:rPr lang="en-IN" sz="2000" b="0" i="0" u="none" strike="noStrike" dirty="0">
                          <a:solidFill>
                            <a:srgbClr val="000000"/>
                          </a:solidFill>
                          <a:effectLst/>
                          <a:latin typeface="Calibri" panose="020F0502020204030204" pitchFamily="34" charset="0"/>
                        </a:rPr>
                        <a:t>179%</a:t>
                      </a:r>
                    </a:p>
                  </a:txBody>
                  <a:tcPr marL="7620" marR="7620" marT="7620" marB="0" anchor="b">
                    <a:lnL>
                      <a:noFill/>
                    </a:lnL>
                    <a:lnR>
                      <a:noFill/>
                    </a:lnR>
                    <a:lnT>
                      <a:noFill/>
                    </a:lnT>
                    <a:lnB>
                      <a:noFill/>
                    </a:lnB>
                  </a:tcPr>
                </a:tc>
                <a:extLst>
                  <a:ext uri="{0D108BD9-81ED-4DB2-BD59-A6C34878D82A}">
                    <a16:rowId xmlns:a16="http://schemas.microsoft.com/office/drawing/2014/main" val="4154478006"/>
                  </a:ext>
                </a:extLst>
              </a:tr>
            </a:tbl>
          </a:graphicData>
        </a:graphic>
      </p:graphicFrame>
      <p:graphicFrame>
        <p:nvGraphicFramePr>
          <p:cNvPr id="15" name="Table 14">
            <a:extLst>
              <a:ext uri="{FF2B5EF4-FFF2-40B4-BE49-F238E27FC236}">
                <a16:creationId xmlns:a16="http://schemas.microsoft.com/office/drawing/2014/main" id="{7419D9C2-079B-4037-A0D9-57064E71AC63}"/>
              </a:ext>
            </a:extLst>
          </p:cNvPr>
          <p:cNvGraphicFramePr>
            <a:graphicFrameLocks noGrp="1"/>
          </p:cNvGraphicFramePr>
          <p:nvPr>
            <p:extLst>
              <p:ext uri="{D42A27DB-BD31-4B8C-83A1-F6EECF244321}">
                <p14:modId xmlns:p14="http://schemas.microsoft.com/office/powerpoint/2010/main" val="1383765729"/>
              </p:ext>
            </p:extLst>
          </p:nvPr>
        </p:nvGraphicFramePr>
        <p:xfrm>
          <a:off x="6428792" y="2870201"/>
          <a:ext cx="5066522" cy="2306636"/>
        </p:xfrm>
        <a:graphic>
          <a:graphicData uri="http://schemas.openxmlformats.org/drawingml/2006/table">
            <a:tbl>
              <a:tblPr/>
              <a:tblGrid>
                <a:gridCol w="937159">
                  <a:extLst>
                    <a:ext uri="{9D8B030D-6E8A-4147-A177-3AD203B41FA5}">
                      <a16:colId xmlns:a16="http://schemas.microsoft.com/office/drawing/2014/main" val="2670414529"/>
                    </a:ext>
                  </a:extLst>
                </a:gridCol>
                <a:gridCol w="1230023">
                  <a:extLst>
                    <a:ext uri="{9D8B030D-6E8A-4147-A177-3AD203B41FA5}">
                      <a16:colId xmlns:a16="http://schemas.microsoft.com/office/drawing/2014/main" val="2191550396"/>
                    </a:ext>
                  </a:extLst>
                </a:gridCol>
                <a:gridCol w="1200736">
                  <a:extLst>
                    <a:ext uri="{9D8B030D-6E8A-4147-A177-3AD203B41FA5}">
                      <a16:colId xmlns:a16="http://schemas.microsoft.com/office/drawing/2014/main" val="3224096771"/>
                    </a:ext>
                  </a:extLst>
                </a:gridCol>
                <a:gridCol w="849302">
                  <a:extLst>
                    <a:ext uri="{9D8B030D-6E8A-4147-A177-3AD203B41FA5}">
                      <a16:colId xmlns:a16="http://schemas.microsoft.com/office/drawing/2014/main" val="1355370833"/>
                    </a:ext>
                  </a:extLst>
                </a:gridCol>
                <a:gridCol w="849302">
                  <a:extLst>
                    <a:ext uri="{9D8B030D-6E8A-4147-A177-3AD203B41FA5}">
                      <a16:colId xmlns:a16="http://schemas.microsoft.com/office/drawing/2014/main" val="1658918720"/>
                    </a:ext>
                  </a:extLst>
                </a:gridCol>
              </a:tblGrid>
              <a:tr h="576659">
                <a:tc>
                  <a:txBody>
                    <a:bodyPr/>
                    <a:lstStyle/>
                    <a:p>
                      <a:pPr algn="l" fontAlgn="b"/>
                      <a:endParaRPr lang="en-IN" sz="20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r>
                        <a:rPr lang="en-IN" sz="2000" b="1" i="0" u="none" strike="noStrike" dirty="0">
                          <a:solidFill>
                            <a:srgbClr val="000000"/>
                          </a:solidFill>
                          <a:effectLst/>
                          <a:latin typeface="Calibri" panose="020F0502020204030204" pitchFamily="34" charset="0"/>
                        </a:rPr>
                        <a:t>1980-86</a:t>
                      </a:r>
                    </a:p>
                  </a:txBody>
                  <a:tcPr marL="7620" marR="7620" marT="7620" marB="0" anchor="b">
                    <a:lnL>
                      <a:noFill/>
                    </a:lnL>
                    <a:lnR>
                      <a:noFill/>
                    </a:lnR>
                    <a:lnT>
                      <a:noFill/>
                    </a:lnT>
                    <a:lnB>
                      <a:noFill/>
                    </a:lnB>
                  </a:tcPr>
                </a:tc>
                <a:tc>
                  <a:txBody>
                    <a:bodyPr/>
                    <a:lstStyle/>
                    <a:p>
                      <a:pPr algn="ctr" fontAlgn="b"/>
                      <a:r>
                        <a:rPr lang="en-US" sz="2000" b="1" i="0" u="none" strike="noStrike" dirty="0">
                          <a:solidFill>
                            <a:srgbClr val="000000"/>
                          </a:solidFill>
                          <a:effectLst/>
                          <a:latin typeface="Calibri" panose="020F0502020204030204" pitchFamily="34" charset="0"/>
                        </a:rPr>
                        <a:t>2</a:t>
                      </a:r>
                      <a:r>
                        <a:rPr lang="en-IN" sz="2000" b="1" i="0" u="none" strike="noStrike" dirty="0">
                          <a:solidFill>
                            <a:srgbClr val="000000"/>
                          </a:solidFill>
                          <a:effectLst/>
                          <a:latin typeface="Calibri" panose="020F0502020204030204" pitchFamily="34" charset="0"/>
                        </a:rPr>
                        <a:t>000</a:t>
                      </a:r>
                    </a:p>
                  </a:txBody>
                  <a:tcPr marL="7620" marR="7620" marT="7620" marB="0" anchor="b">
                    <a:lnL>
                      <a:noFill/>
                    </a:lnL>
                    <a:lnR>
                      <a:noFill/>
                    </a:lnR>
                    <a:lnT>
                      <a:noFill/>
                    </a:lnT>
                    <a:lnB>
                      <a:noFill/>
                    </a:lnB>
                  </a:tcPr>
                </a:tc>
                <a:tc>
                  <a:txBody>
                    <a:bodyPr/>
                    <a:lstStyle/>
                    <a:p>
                      <a:pPr algn="ctr" fontAlgn="b"/>
                      <a:r>
                        <a:rPr lang="en-IN" sz="2000" b="1" i="0" u="none" strike="noStrike" dirty="0">
                          <a:solidFill>
                            <a:srgbClr val="000000"/>
                          </a:solidFill>
                          <a:effectLst/>
                          <a:latin typeface="Calibri" panose="020F0502020204030204" pitchFamily="34" charset="0"/>
                        </a:rPr>
                        <a:t>2008</a:t>
                      </a:r>
                    </a:p>
                  </a:txBody>
                  <a:tcPr marL="7620" marR="7620" marT="7620" marB="0" anchor="b">
                    <a:lnL>
                      <a:noFill/>
                    </a:lnL>
                    <a:lnR>
                      <a:noFill/>
                    </a:lnR>
                    <a:lnT>
                      <a:noFill/>
                    </a:lnT>
                    <a:lnB>
                      <a:noFill/>
                    </a:lnB>
                  </a:tcPr>
                </a:tc>
                <a:tc>
                  <a:txBody>
                    <a:bodyPr/>
                    <a:lstStyle/>
                    <a:p>
                      <a:pPr algn="ctr" fontAlgn="b"/>
                      <a:r>
                        <a:rPr lang="en-IN" sz="2000" b="1" i="0" u="none" strike="noStrike" dirty="0">
                          <a:solidFill>
                            <a:srgbClr val="000000"/>
                          </a:solidFill>
                          <a:effectLst/>
                          <a:latin typeface="Calibri" panose="020F0502020204030204" pitchFamily="34" charset="0"/>
                        </a:rPr>
                        <a:t>2020</a:t>
                      </a:r>
                    </a:p>
                  </a:txBody>
                  <a:tcPr marL="7620" marR="7620" marT="7620" marB="0" anchor="b">
                    <a:lnL>
                      <a:noFill/>
                    </a:lnL>
                    <a:lnR>
                      <a:noFill/>
                    </a:lnR>
                    <a:lnT>
                      <a:noFill/>
                    </a:lnT>
                    <a:lnB>
                      <a:noFill/>
                    </a:lnB>
                  </a:tcPr>
                </a:tc>
                <a:extLst>
                  <a:ext uri="{0D108BD9-81ED-4DB2-BD59-A6C34878D82A}">
                    <a16:rowId xmlns:a16="http://schemas.microsoft.com/office/drawing/2014/main" val="1034854195"/>
                  </a:ext>
                </a:extLst>
              </a:tr>
              <a:tr h="576659">
                <a:tc>
                  <a:txBody>
                    <a:bodyPr/>
                    <a:lstStyle/>
                    <a:p>
                      <a:pPr algn="l" fontAlgn="b"/>
                      <a:r>
                        <a:rPr lang="en-IN" sz="2000" b="1" i="0" u="none" strike="noStrike">
                          <a:solidFill>
                            <a:srgbClr val="000000"/>
                          </a:solidFill>
                          <a:effectLst/>
                          <a:latin typeface="Calibri" panose="020F0502020204030204" pitchFamily="34" charset="0"/>
                        </a:rPr>
                        <a:t>AEs</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-0.56</a:t>
                      </a:r>
                    </a:p>
                  </a:txBody>
                  <a:tcPr marL="7620" marR="7620" marT="7620" marB="0" anchor="b">
                    <a:lnL>
                      <a:noFill/>
                    </a:lnL>
                    <a:lnR>
                      <a:noFill/>
                    </a:lnR>
                    <a:lnT>
                      <a:noFill/>
                    </a:lnT>
                    <a:lnB>
                      <a:noFill/>
                    </a:lnB>
                  </a:tcPr>
                </a:tc>
                <a:tc>
                  <a:txBody>
                    <a:bodyPr/>
                    <a:lstStyle/>
                    <a:p>
                      <a:pPr algn="r" fontAlgn="b"/>
                      <a:r>
                        <a:rPr lang="en-IN" sz="2000" b="0" i="0" u="none" strike="noStrike" dirty="0">
                          <a:solidFill>
                            <a:srgbClr val="000000"/>
                          </a:solidFill>
                          <a:effectLst/>
                          <a:latin typeface="Calibri" panose="020F0502020204030204" pitchFamily="34" charset="0"/>
                        </a:rPr>
                        <a:t>-0.94</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-1.33</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0.49</a:t>
                      </a:r>
                    </a:p>
                  </a:txBody>
                  <a:tcPr marL="7620" marR="7620" marT="7620" marB="0" anchor="b">
                    <a:lnL>
                      <a:noFill/>
                    </a:lnL>
                    <a:lnR>
                      <a:noFill/>
                    </a:lnR>
                    <a:lnT>
                      <a:noFill/>
                    </a:lnT>
                    <a:lnB>
                      <a:noFill/>
                    </a:lnB>
                  </a:tcPr>
                </a:tc>
                <a:extLst>
                  <a:ext uri="{0D108BD9-81ED-4DB2-BD59-A6C34878D82A}">
                    <a16:rowId xmlns:a16="http://schemas.microsoft.com/office/drawing/2014/main" val="6492694"/>
                  </a:ext>
                </a:extLst>
              </a:tr>
              <a:tr h="576659">
                <a:tc>
                  <a:txBody>
                    <a:bodyPr/>
                    <a:lstStyle/>
                    <a:p>
                      <a:pPr algn="l" fontAlgn="b"/>
                      <a:r>
                        <a:rPr lang="en-IN" sz="2000" b="1" i="0" u="none" strike="noStrike">
                          <a:solidFill>
                            <a:srgbClr val="000000"/>
                          </a:solidFill>
                          <a:effectLst/>
                          <a:latin typeface="Calibri" panose="020F0502020204030204" pitchFamily="34" charset="0"/>
                        </a:rPr>
                        <a:t>EMDEs</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-0.94</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1.40</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3.40</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-0.12</a:t>
                      </a:r>
                    </a:p>
                  </a:txBody>
                  <a:tcPr marL="7620" marR="7620" marT="7620" marB="0" anchor="b">
                    <a:lnL>
                      <a:noFill/>
                    </a:lnL>
                    <a:lnR>
                      <a:noFill/>
                    </a:lnR>
                    <a:lnT>
                      <a:noFill/>
                    </a:lnT>
                    <a:lnB>
                      <a:noFill/>
                    </a:lnB>
                  </a:tcPr>
                </a:tc>
                <a:extLst>
                  <a:ext uri="{0D108BD9-81ED-4DB2-BD59-A6C34878D82A}">
                    <a16:rowId xmlns:a16="http://schemas.microsoft.com/office/drawing/2014/main" val="1272219675"/>
                  </a:ext>
                </a:extLst>
              </a:tr>
              <a:tr h="576659">
                <a:tc>
                  <a:txBody>
                    <a:bodyPr/>
                    <a:lstStyle/>
                    <a:p>
                      <a:pPr algn="l" fontAlgn="b"/>
                      <a:r>
                        <a:rPr lang="en-IN" sz="2000" b="1" i="0" u="none" strike="noStrike">
                          <a:solidFill>
                            <a:srgbClr val="000000"/>
                          </a:solidFill>
                          <a:effectLst/>
                          <a:latin typeface="Calibri" panose="020F0502020204030204" pitchFamily="34" charset="0"/>
                        </a:rPr>
                        <a:t>EDA</a:t>
                      </a:r>
                    </a:p>
                  </a:txBody>
                  <a:tcPr marL="7620" marR="7620" marT="7620" marB="0" anchor="b">
                    <a:lnL>
                      <a:noFill/>
                    </a:lnL>
                    <a:lnR>
                      <a:noFill/>
                    </a:lnR>
                    <a:lnT>
                      <a:noFill/>
                    </a:lnT>
                    <a:lnB>
                      <a:noFill/>
                    </a:lnB>
                  </a:tcPr>
                </a:tc>
                <a:tc>
                  <a:txBody>
                    <a:bodyPr/>
                    <a:lstStyle/>
                    <a:p>
                      <a:pPr algn="l" fontAlgn="b"/>
                      <a:endParaRPr lang="en-IN" sz="20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1.86</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5.70</a:t>
                      </a:r>
                    </a:p>
                  </a:txBody>
                  <a:tcPr marL="7620" marR="7620" marT="7620" marB="0" anchor="b">
                    <a:lnL>
                      <a:noFill/>
                    </a:lnL>
                    <a:lnR>
                      <a:noFill/>
                    </a:lnR>
                    <a:lnT>
                      <a:noFill/>
                    </a:lnT>
                    <a:lnB>
                      <a:noFill/>
                    </a:lnB>
                  </a:tcPr>
                </a:tc>
                <a:tc>
                  <a:txBody>
                    <a:bodyPr/>
                    <a:lstStyle/>
                    <a:p>
                      <a:pPr algn="r" fontAlgn="b"/>
                      <a:r>
                        <a:rPr lang="en-IN" sz="2000" b="0" i="0" u="none" strike="noStrike" dirty="0">
                          <a:solidFill>
                            <a:srgbClr val="000000"/>
                          </a:solidFill>
                          <a:effectLst/>
                          <a:latin typeface="Calibri" panose="020F0502020204030204" pitchFamily="34" charset="0"/>
                        </a:rPr>
                        <a:t>0.96</a:t>
                      </a:r>
                    </a:p>
                  </a:txBody>
                  <a:tcPr marL="7620" marR="7620" marT="7620" marB="0" anchor="b">
                    <a:lnL>
                      <a:noFill/>
                    </a:lnL>
                    <a:lnR>
                      <a:noFill/>
                    </a:lnR>
                    <a:lnT>
                      <a:noFill/>
                    </a:lnT>
                    <a:lnB>
                      <a:noFill/>
                    </a:lnB>
                  </a:tcPr>
                </a:tc>
                <a:extLst>
                  <a:ext uri="{0D108BD9-81ED-4DB2-BD59-A6C34878D82A}">
                    <a16:rowId xmlns:a16="http://schemas.microsoft.com/office/drawing/2014/main" val="3737487819"/>
                  </a:ext>
                </a:extLst>
              </a:tr>
            </a:tbl>
          </a:graphicData>
        </a:graphic>
      </p:graphicFrame>
    </p:spTree>
    <p:extLst>
      <p:ext uri="{BB962C8B-B14F-4D97-AF65-F5344CB8AC3E}">
        <p14:creationId xmlns:p14="http://schemas.microsoft.com/office/powerpoint/2010/main" val="2760084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56404-812D-4AF6-A2C7-AD7F15406E28}"/>
              </a:ext>
            </a:extLst>
          </p:cNvPr>
          <p:cNvSpPr>
            <a:spLocks noGrp="1"/>
          </p:cNvSpPr>
          <p:nvPr>
            <p:ph type="title"/>
          </p:nvPr>
        </p:nvSpPr>
        <p:spPr/>
        <p:txBody>
          <a:bodyPr/>
          <a:lstStyle/>
          <a:p>
            <a:pPr algn="ctr"/>
            <a:r>
              <a:rPr lang="en-US" b="1" dirty="0"/>
              <a:t>External Flows to Developing Countries</a:t>
            </a:r>
            <a:endParaRPr lang="en-IN" b="1" dirty="0"/>
          </a:p>
        </p:txBody>
      </p:sp>
      <p:sp>
        <p:nvSpPr>
          <p:cNvPr id="3" name="Footer Placeholder 2">
            <a:extLst>
              <a:ext uri="{FF2B5EF4-FFF2-40B4-BE49-F238E27FC236}">
                <a16:creationId xmlns:a16="http://schemas.microsoft.com/office/drawing/2014/main" id="{826C6DA5-1789-49F7-A96E-321D74989F08}"/>
              </a:ext>
            </a:extLst>
          </p:cNvPr>
          <p:cNvSpPr>
            <a:spLocks noGrp="1"/>
          </p:cNvSpPr>
          <p:nvPr>
            <p:ph type="ftr" sz="quarter" idx="11"/>
          </p:nvPr>
        </p:nvSpPr>
        <p:spPr/>
        <p:txBody>
          <a:bodyPr/>
          <a:lstStyle/>
          <a:p>
            <a:r>
              <a:rPr lang="en-IN"/>
              <a:t>Alok Sheel</a:t>
            </a:r>
          </a:p>
        </p:txBody>
      </p:sp>
      <p:sp>
        <p:nvSpPr>
          <p:cNvPr id="4" name="Slide Number Placeholder 3">
            <a:extLst>
              <a:ext uri="{FF2B5EF4-FFF2-40B4-BE49-F238E27FC236}">
                <a16:creationId xmlns:a16="http://schemas.microsoft.com/office/drawing/2014/main" id="{AEB55DF3-1509-483D-BE40-AEFF8B2871B4}"/>
              </a:ext>
            </a:extLst>
          </p:cNvPr>
          <p:cNvSpPr>
            <a:spLocks noGrp="1"/>
          </p:cNvSpPr>
          <p:nvPr>
            <p:ph type="sldNum" sz="quarter" idx="12"/>
          </p:nvPr>
        </p:nvSpPr>
        <p:spPr/>
        <p:txBody>
          <a:bodyPr/>
          <a:lstStyle/>
          <a:p>
            <a:fld id="{9514A5EE-0DBF-461F-8F2C-B64263471E91}" type="slidenum">
              <a:rPr lang="en-IN" smtClean="0"/>
              <a:t>16</a:t>
            </a:fld>
            <a:endParaRPr lang="en-IN"/>
          </a:p>
        </p:txBody>
      </p:sp>
      <p:graphicFrame>
        <p:nvGraphicFramePr>
          <p:cNvPr id="5" name="Table 4">
            <a:extLst>
              <a:ext uri="{FF2B5EF4-FFF2-40B4-BE49-F238E27FC236}">
                <a16:creationId xmlns:a16="http://schemas.microsoft.com/office/drawing/2014/main" id="{1F63C6D4-8019-4B2D-BEAB-FD29E77FF919}"/>
              </a:ext>
            </a:extLst>
          </p:cNvPr>
          <p:cNvGraphicFramePr>
            <a:graphicFrameLocks noGrp="1"/>
          </p:cNvGraphicFramePr>
          <p:nvPr>
            <p:extLst>
              <p:ext uri="{D42A27DB-BD31-4B8C-83A1-F6EECF244321}">
                <p14:modId xmlns:p14="http://schemas.microsoft.com/office/powerpoint/2010/main" val="2194958924"/>
              </p:ext>
            </p:extLst>
          </p:nvPr>
        </p:nvGraphicFramePr>
        <p:xfrm>
          <a:off x="746449" y="2351314"/>
          <a:ext cx="10921910" cy="3374104"/>
        </p:xfrm>
        <a:graphic>
          <a:graphicData uri="http://schemas.openxmlformats.org/drawingml/2006/table">
            <a:tbl>
              <a:tblPr>
                <a:tableStyleId>{5C22544A-7EE6-4342-B048-85BDC9FD1C3A}</a:tableStyleId>
              </a:tblPr>
              <a:tblGrid>
                <a:gridCol w="1409065">
                  <a:extLst>
                    <a:ext uri="{9D8B030D-6E8A-4147-A177-3AD203B41FA5}">
                      <a16:colId xmlns:a16="http://schemas.microsoft.com/office/drawing/2014/main" val="2607273652"/>
                    </a:ext>
                  </a:extLst>
                </a:gridCol>
                <a:gridCol w="909449">
                  <a:extLst>
                    <a:ext uri="{9D8B030D-6E8A-4147-A177-3AD203B41FA5}">
                      <a16:colId xmlns:a16="http://schemas.microsoft.com/office/drawing/2014/main" val="1078675812"/>
                    </a:ext>
                  </a:extLst>
                </a:gridCol>
                <a:gridCol w="1352680">
                  <a:extLst>
                    <a:ext uri="{9D8B030D-6E8A-4147-A177-3AD203B41FA5}">
                      <a16:colId xmlns:a16="http://schemas.microsoft.com/office/drawing/2014/main" val="610278466"/>
                    </a:ext>
                  </a:extLst>
                </a:gridCol>
                <a:gridCol w="811810">
                  <a:extLst>
                    <a:ext uri="{9D8B030D-6E8A-4147-A177-3AD203B41FA5}">
                      <a16:colId xmlns:a16="http://schemas.microsoft.com/office/drawing/2014/main" val="3935015178"/>
                    </a:ext>
                  </a:extLst>
                </a:gridCol>
                <a:gridCol w="909449">
                  <a:extLst>
                    <a:ext uri="{9D8B030D-6E8A-4147-A177-3AD203B41FA5}">
                      <a16:colId xmlns:a16="http://schemas.microsoft.com/office/drawing/2014/main" val="1296259307"/>
                    </a:ext>
                  </a:extLst>
                </a:gridCol>
                <a:gridCol w="1236852">
                  <a:extLst>
                    <a:ext uri="{9D8B030D-6E8A-4147-A177-3AD203B41FA5}">
                      <a16:colId xmlns:a16="http://schemas.microsoft.com/office/drawing/2014/main" val="3009102787"/>
                    </a:ext>
                  </a:extLst>
                </a:gridCol>
                <a:gridCol w="1218664">
                  <a:extLst>
                    <a:ext uri="{9D8B030D-6E8A-4147-A177-3AD203B41FA5}">
                      <a16:colId xmlns:a16="http://schemas.microsoft.com/office/drawing/2014/main" val="736582704"/>
                    </a:ext>
                  </a:extLst>
                </a:gridCol>
                <a:gridCol w="1164097">
                  <a:extLst>
                    <a:ext uri="{9D8B030D-6E8A-4147-A177-3AD203B41FA5}">
                      <a16:colId xmlns:a16="http://schemas.microsoft.com/office/drawing/2014/main" val="2579927682"/>
                    </a:ext>
                  </a:extLst>
                </a:gridCol>
                <a:gridCol w="909449">
                  <a:extLst>
                    <a:ext uri="{9D8B030D-6E8A-4147-A177-3AD203B41FA5}">
                      <a16:colId xmlns:a16="http://schemas.microsoft.com/office/drawing/2014/main" val="3812534148"/>
                    </a:ext>
                  </a:extLst>
                </a:gridCol>
                <a:gridCol w="1000395">
                  <a:extLst>
                    <a:ext uri="{9D8B030D-6E8A-4147-A177-3AD203B41FA5}">
                      <a16:colId xmlns:a16="http://schemas.microsoft.com/office/drawing/2014/main" val="3890473086"/>
                    </a:ext>
                  </a:extLst>
                </a:gridCol>
              </a:tblGrid>
              <a:tr h="658741">
                <a:tc>
                  <a:txBody>
                    <a:bodyPr/>
                    <a:lstStyle/>
                    <a:p>
                      <a:pPr algn="l" fontAlgn="b"/>
                      <a:r>
                        <a:rPr lang="en-IN" sz="2400" u="none" strike="noStrike">
                          <a:effectLst/>
                        </a:rPr>
                        <a:t>$ Billion</a:t>
                      </a:r>
                      <a:endParaRPr lang="en-IN" sz="24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IN" sz="2400" u="none" strike="noStrike" dirty="0">
                          <a:effectLst/>
                        </a:rPr>
                        <a:t>Reserves</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IN" sz="2400" u="none" strike="noStrike">
                          <a:effectLst/>
                        </a:rPr>
                        <a:t>IMF Firepower</a:t>
                      </a:r>
                      <a:endParaRPr lang="en-IN" sz="24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IN" sz="2400" u="none" strike="noStrike">
                          <a:effectLst/>
                        </a:rPr>
                        <a:t>IBRD Disb</a:t>
                      </a:r>
                      <a:endParaRPr lang="en-IN" sz="24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IN" sz="2400" u="none" strike="noStrike">
                          <a:effectLst/>
                        </a:rPr>
                        <a:t>IDA Disb</a:t>
                      </a:r>
                      <a:endParaRPr lang="en-IN" sz="24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IN" sz="2400" u="none" strike="noStrike">
                          <a:effectLst/>
                        </a:rPr>
                        <a:t>Ext Debt Flow</a:t>
                      </a:r>
                      <a:endParaRPr lang="en-IN" sz="24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IN" sz="2400" u="none" strike="noStrike">
                          <a:effectLst/>
                        </a:rPr>
                        <a:t>Net FDI Flow</a:t>
                      </a:r>
                      <a:endParaRPr lang="en-IN" sz="24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IN" sz="2400" u="none" strike="noStrike">
                          <a:effectLst/>
                        </a:rPr>
                        <a:t>Net Port Flow</a:t>
                      </a:r>
                      <a:endParaRPr lang="en-IN" sz="24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IN" sz="2400" u="none" strike="noStrike">
                          <a:effectLst/>
                        </a:rPr>
                        <a:t>CA Flow</a:t>
                      </a:r>
                      <a:endParaRPr lang="en-IN" sz="2400" b="1"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en-IN" sz="2400" u="none" strike="noStrike">
                          <a:effectLst/>
                        </a:rPr>
                        <a:t>Total Flows</a:t>
                      </a:r>
                      <a:endParaRPr lang="en-IN" sz="2400" b="1"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083842024"/>
                  </a:ext>
                </a:extLst>
              </a:tr>
              <a:tr h="658741">
                <a:tc>
                  <a:txBody>
                    <a:bodyPr/>
                    <a:lstStyle/>
                    <a:p>
                      <a:pPr algn="l" fontAlgn="b"/>
                      <a:r>
                        <a:rPr lang="en-IN" sz="2400" b="1" u="none" strike="noStrike" dirty="0">
                          <a:effectLst/>
                        </a:rPr>
                        <a:t>1996-2007</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3611</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500</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-15</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58</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2484</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dirty="0">
                          <a:effectLst/>
                        </a:rPr>
                        <a:t>-2270</a:t>
                      </a:r>
                      <a:endParaRPr lang="en-IN"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dirty="0">
                          <a:effectLst/>
                        </a:rPr>
                        <a:t>73</a:t>
                      </a:r>
                      <a:endParaRPr lang="en-IN"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4115</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4444</a:t>
                      </a:r>
                      <a:endParaRPr lang="en-IN"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501871850"/>
                  </a:ext>
                </a:extLst>
              </a:tr>
              <a:tr h="658741">
                <a:tc>
                  <a:txBody>
                    <a:bodyPr/>
                    <a:lstStyle/>
                    <a:p>
                      <a:pPr algn="l" fontAlgn="b"/>
                      <a:r>
                        <a:rPr lang="en-IN" sz="2400" b="1" u="none" strike="noStrike" dirty="0">
                          <a:effectLst/>
                        </a:rPr>
                        <a:t>2008-13</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3768</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1000</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46</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87</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3838</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dirty="0">
                          <a:effectLst/>
                        </a:rPr>
                        <a:t>-2750</a:t>
                      </a:r>
                      <a:endParaRPr lang="en-IN"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dirty="0">
                          <a:effectLst/>
                        </a:rPr>
                        <a:t>-696</a:t>
                      </a:r>
                      <a:endParaRPr lang="en-IN"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223</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748</a:t>
                      </a:r>
                      <a:endParaRPr lang="en-IN"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4047753789"/>
                  </a:ext>
                </a:extLst>
              </a:tr>
              <a:tr h="658741">
                <a:tc>
                  <a:txBody>
                    <a:bodyPr/>
                    <a:lstStyle/>
                    <a:p>
                      <a:pPr algn="l" fontAlgn="b"/>
                      <a:r>
                        <a:rPr lang="en-IN" sz="2400" b="1" u="none" strike="noStrike" dirty="0">
                          <a:effectLst/>
                        </a:rPr>
                        <a:t>2014-20</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-297</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1000</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113</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240</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2521</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dirty="0">
                          <a:effectLst/>
                        </a:rPr>
                        <a:t>-2344</a:t>
                      </a:r>
                      <a:endParaRPr lang="en-IN"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dirty="0">
                          <a:effectLst/>
                        </a:rPr>
                        <a:t>-363</a:t>
                      </a:r>
                      <a:endParaRPr lang="en-IN"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211</a:t>
                      </a:r>
                      <a:endParaRPr lang="en-IN"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IN" sz="2400" u="none" strike="noStrike">
                          <a:effectLst/>
                        </a:rPr>
                        <a:t>379</a:t>
                      </a:r>
                      <a:endParaRPr lang="en-IN"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602666994"/>
                  </a:ext>
                </a:extLst>
              </a:tr>
              <a:tr h="658741">
                <a:tc>
                  <a:txBody>
                    <a:bodyPr/>
                    <a:lstStyle/>
                    <a:p>
                      <a:pPr algn="l" fontAlgn="b"/>
                      <a:r>
                        <a:rPr lang="en-IN" sz="2400" b="1" u="none" strike="noStrike" dirty="0">
                          <a:effectLst/>
                        </a:rPr>
                        <a:t>Total</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b="1" u="none" strike="noStrike" dirty="0">
                          <a:effectLst/>
                        </a:rPr>
                        <a:t>7082</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b="1" u="none" strike="noStrike" dirty="0">
                          <a:effectLst/>
                        </a:rPr>
                        <a:t>1000</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b="1" u="none" strike="noStrike" dirty="0">
                          <a:effectLst/>
                        </a:rPr>
                        <a:t>144</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b="1" u="none" strike="noStrike" dirty="0">
                          <a:effectLst/>
                        </a:rPr>
                        <a:t>385</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b="1" u="none" strike="noStrike" dirty="0">
                          <a:effectLst/>
                        </a:rPr>
                        <a:t>8844</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b="1" u="none" strike="noStrike" dirty="0">
                          <a:effectLst/>
                        </a:rPr>
                        <a:t>-7364</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b="1" u="none" strike="noStrike" dirty="0">
                          <a:effectLst/>
                        </a:rPr>
                        <a:t>-987</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b="1" u="none" strike="noStrike" dirty="0">
                          <a:effectLst/>
                        </a:rPr>
                        <a:t>4550</a:t>
                      </a:r>
                      <a:endParaRPr lang="en-IN"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en-IN" sz="2400" b="1" u="none" strike="noStrike" dirty="0">
                          <a:effectLst/>
                        </a:rPr>
                        <a:t>5571</a:t>
                      </a:r>
                      <a:endParaRPr lang="en-IN" sz="2400" b="1"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739262374"/>
                  </a:ext>
                </a:extLst>
              </a:tr>
            </a:tbl>
          </a:graphicData>
        </a:graphic>
      </p:graphicFrame>
    </p:spTree>
    <p:extLst>
      <p:ext uri="{BB962C8B-B14F-4D97-AF65-F5344CB8AC3E}">
        <p14:creationId xmlns:p14="http://schemas.microsoft.com/office/powerpoint/2010/main" val="474928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6AE1B-42D3-495C-80BB-E241BE18528E}"/>
              </a:ext>
            </a:extLst>
          </p:cNvPr>
          <p:cNvSpPr>
            <a:spLocks noGrp="1"/>
          </p:cNvSpPr>
          <p:nvPr>
            <p:ph type="title"/>
          </p:nvPr>
        </p:nvSpPr>
        <p:spPr>
          <a:xfrm>
            <a:off x="793102" y="213989"/>
            <a:ext cx="10515600" cy="1325563"/>
          </a:xfrm>
        </p:spPr>
        <p:txBody>
          <a:bodyPr/>
          <a:lstStyle/>
          <a:p>
            <a:pPr algn="ctr"/>
            <a:r>
              <a:rPr lang="en-US" b="1" dirty="0"/>
              <a:t>Global Governance Misalignment: I</a:t>
            </a:r>
            <a:endParaRPr lang="en-IN" b="1" dirty="0"/>
          </a:p>
        </p:txBody>
      </p:sp>
      <p:sp>
        <p:nvSpPr>
          <p:cNvPr id="7" name="Footer Placeholder 6">
            <a:extLst>
              <a:ext uri="{FF2B5EF4-FFF2-40B4-BE49-F238E27FC236}">
                <a16:creationId xmlns:a16="http://schemas.microsoft.com/office/drawing/2014/main" id="{FD8EB487-151C-4D8B-81B6-6B0A4F1EEFE3}"/>
              </a:ext>
            </a:extLst>
          </p:cNvPr>
          <p:cNvSpPr>
            <a:spLocks noGrp="1"/>
          </p:cNvSpPr>
          <p:nvPr>
            <p:ph type="ftr" sz="quarter" idx="11"/>
          </p:nvPr>
        </p:nvSpPr>
        <p:spPr/>
        <p:txBody>
          <a:bodyPr/>
          <a:lstStyle/>
          <a:p>
            <a:r>
              <a:rPr lang="en-IN"/>
              <a:t>Alok Sheel</a:t>
            </a:r>
          </a:p>
        </p:txBody>
      </p:sp>
      <p:sp>
        <p:nvSpPr>
          <p:cNvPr id="8" name="Slide Number Placeholder 7">
            <a:extLst>
              <a:ext uri="{FF2B5EF4-FFF2-40B4-BE49-F238E27FC236}">
                <a16:creationId xmlns:a16="http://schemas.microsoft.com/office/drawing/2014/main" id="{6FD0A239-48AC-4024-A536-747F871147C5}"/>
              </a:ext>
            </a:extLst>
          </p:cNvPr>
          <p:cNvSpPr>
            <a:spLocks noGrp="1"/>
          </p:cNvSpPr>
          <p:nvPr>
            <p:ph type="sldNum" sz="quarter" idx="12"/>
          </p:nvPr>
        </p:nvSpPr>
        <p:spPr/>
        <p:txBody>
          <a:bodyPr/>
          <a:lstStyle/>
          <a:p>
            <a:fld id="{9514A5EE-0DBF-461F-8F2C-B64263471E91}" type="slidenum">
              <a:rPr lang="en-IN" smtClean="0"/>
              <a:t>17</a:t>
            </a:fld>
            <a:endParaRPr lang="en-IN"/>
          </a:p>
        </p:txBody>
      </p:sp>
      <p:graphicFrame>
        <p:nvGraphicFramePr>
          <p:cNvPr id="10" name="Table 9">
            <a:extLst>
              <a:ext uri="{FF2B5EF4-FFF2-40B4-BE49-F238E27FC236}">
                <a16:creationId xmlns:a16="http://schemas.microsoft.com/office/drawing/2014/main" id="{580DDD3F-467D-48A5-8510-2AFDC39906CF}"/>
              </a:ext>
            </a:extLst>
          </p:cNvPr>
          <p:cNvGraphicFramePr>
            <a:graphicFrameLocks noGrp="1"/>
          </p:cNvGraphicFramePr>
          <p:nvPr>
            <p:extLst>
              <p:ext uri="{D42A27DB-BD31-4B8C-83A1-F6EECF244321}">
                <p14:modId xmlns:p14="http://schemas.microsoft.com/office/powerpoint/2010/main" val="1095908037"/>
              </p:ext>
            </p:extLst>
          </p:nvPr>
        </p:nvGraphicFramePr>
        <p:xfrm>
          <a:off x="895739" y="1647956"/>
          <a:ext cx="9787812" cy="4599989"/>
        </p:xfrm>
        <a:graphic>
          <a:graphicData uri="http://schemas.openxmlformats.org/drawingml/2006/table">
            <a:tbl>
              <a:tblPr>
                <a:tableStyleId>{5C22544A-7EE6-4342-B048-85BDC9FD1C3A}</a:tableStyleId>
              </a:tblPr>
              <a:tblGrid>
                <a:gridCol w="1333106">
                  <a:extLst>
                    <a:ext uri="{9D8B030D-6E8A-4147-A177-3AD203B41FA5}">
                      <a16:colId xmlns:a16="http://schemas.microsoft.com/office/drawing/2014/main" val="2797515226"/>
                    </a:ext>
                  </a:extLst>
                </a:gridCol>
                <a:gridCol w="1452384">
                  <a:extLst>
                    <a:ext uri="{9D8B030D-6E8A-4147-A177-3AD203B41FA5}">
                      <a16:colId xmlns:a16="http://schemas.microsoft.com/office/drawing/2014/main" val="214798364"/>
                    </a:ext>
                  </a:extLst>
                </a:gridCol>
                <a:gridCol w="1073503">
                  <a:extLst>
                    <a:ext uri="{9D8B030D-6E8A-4147-A177-3AD203B41FA5}">
                      <a16:colId xmlns:a16="http://schemas.microsoft.com/office/drawing/2014/main" val="1695972290"/>
                    </a:ext>
                  </a:extLst>
                </a:gridCol>
                <a:gridCol w="2771459">
                  <a:extLst>
                    <a:ext uri="{9D8B030D-6E8A-4147-A177-3AD203B41FA5}">
                      <a16:colId xmlns:a16="http://schemas.microsoft.com/office/drawing/2014/main" val="95256532"/>
                    </a:ext>
                  </a:extLst>
                </a:gridCol>
                <a:gridCol w="3157360">
                  <a:extLst>
                    <a:ext uri="{9D8B030D-6E8A-4147-A177-3AD203B41FA5}">
                      <a16:colId xmlns:a16="http://schemas.microsoft.com/office/drawing/2014/main" val="2865129866"/>
                    </a:ext>
                  </a:extLst>
                </a:gridCol>
              </a:tblGrid>
              <a:tr h="823879">
                <a:tc>
                  <a:txBody>
                    <a:bodyPr/>
                    <a:lstStyle/>
                    <a:p>
                      <a:pPr algn="l" fontAlgn="b"/>
                      <a:endParaRPr lang="en-IN" sz="2000" b="1" i="0" u="none" strike="noStrike" dirty="0">
                        <a:solidFill>
                          <a:srgbClr val="000000"/>
                        </a:solidFill>
                        <a:effectLst/>
                        <a:latin typeface="Times New Roman" panose="02020603050405020304" pitchFamily="18" charset="0"/>
                      </a:endParaRPr>
                    </a:p>
                  </a:txBody>
                  <a:tcPr marL="7620" marR="7620" marT="7620" marB="0" anchor="b"/>
                </a:tc>
                <a:tc gridSpan="2">
                  <a:txBody>
                    <a:bodyPr/>
                    <a:lstStyle/>
                    <a:p>
                      <a:pPr algn="ctr" fontAlgn="b"/>
                      <a:r>
                        <a:rPr lang="en-IN" sz="2000" b="1" u="none" strike="noStrike" dirty="0">
                          <a:effectLst/>
                        </a:rPr>
                        <a:t>IMF Quota Shares</a:t>
                      </a:r>
                      <a:endParaRPr lang="en-IN" sz="2000" b="1" i="0" u="none" strike="noStrike" dirty="0">
                        <a:solidFill>
                          <a:srgbClr val="000000"/>
                        </a:solidFill>
                        <a:effectLst/>
                        <a:latin typeface="Times New Roman" panose="02020603050405020304" pitchFamily="18" charset="0"/>
                      </a:endParaRPr>
                    </a:p>
                  </a:txBody>
                  <a:tcPr marL="7620" marR="7620" marT="7620" marB="0" anchor="b"/>
                </a:tc>
                <a:tc hMerge="1">
                  <a:txBody>
                    <a:bodyPr/>
                    <a:lstStyle/>
                    <a:p>
                      <a:endParaRPr lang="en-IN"/>
                    </a:p>
                  </a:txBody>
                  <a:tcPr/>
                </a:tc>
                <a:tc rowSpan="2">
                  <a:txBody>
                    <a:bodyPr/>
                    <a:lstStyle/>
                    <a:p>
                      <a:pPr algn="ctr" fontAlgn="b"/>
                      <a:r>
                        <a:rPr lang="en-IN" sz="2000" b="1" u="none" strike="noStrike" dirty="0">
                          <a:effectLst/>
                        </a:rPr>
                        <a:t>World Bank Voting Power</a:t>
                      </a:r>
                      <a:endParaRPr lang="en-IN" sz="2000" b="1" i="0" u="none" strike="noStrike" dirty="0">
                        <a:solidFill>
                          <a:srgbClr val="000000"/>
                        </a:solidFill>
                        <a:effectLst/>
                        <a:latin typeface="Times New Roman" panose="02020603050405020304" pitchFamily="18" charset="0"/>
                      </a:endParaRPr>
                    </a:p>
                  </a:txBody>
                  <a:tcPr marL="7620" marR="7620" marT="7620" marB="0" anchor="b"/>
                </a:tc>
                <a:tc rowSpan="2">
                  <a:txBody>
                    <a:bodyPr/>
                    <a:lstStyle/>
                    <a:p>
                      <a:pPr algn="ctr" fontAlgn="b"/>
                      <a:r>
                        <a:rPr lang="en-IN" sz="2000" b="1" u="none" strike="noStrike">
                          <a:effectLst/>
                        </a:rPr>
                        <a:t>Economic Weight IMF Formula</a:t>
                      </a:r>
                      <a:endParaRPr lang="en-IN" sz="2000" b="1" i="0" u="none" strike="noStrike">
                        <a:solidFill>
                          <a:srgbClr val="00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3174190946"/>
                  </a:ext>
                </a:extLst>
              </a:tr>
              <a:tr h="755222">
                <a:tc>
                  <a:txBody>
                    <a:bodyPr/>
                    <a:lstStyle/>
                    <a:p>
                      <a:pPr algn="l" fontAlgn="b"/>
                      <a:endParaRPr lang="en-IN" sz="2000" b="1" i="0" u="none" strike="noStrike">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b="1" u="none" strike="noStrike" dirty="0">
                          <a:effectLst/>
                        </a:rPr>
                        <a:t>2007</a:t>
                      </a:r>
                      <a:endParaRPr lang="en-IN" sz="2000" b="1" i="0" u="none" strike="noStrike" dirty="0">
                        <a:solidFill>
                          <a:srgbClr val="000000"/>
                        </a:solidFill>
                        <a:effectLst/>
                        <a:latin typeface="Times New Roman" panose="02020603050405020304" pitchFamily="18" charset="0"/>
                      </a:endParaRPr>
                    </a:p>
                  </a:txBody>
                  <a:tcPr marL="7620" marR="7620" marT="7620" marB="0" anchor="b"/>
                </a:tc>
                <a:tc>
                  <a:txBody>
                    <a:bodyPr/>
                    <a:lstStyle/>
                    <a:p>
                      <a:pPr algn="l" fontAlgn="b"/>
                      <a:r>
                        <a:rPr lang="en-IN" sz="2000" b="1" u="none" strike="noStrike" dirty="0">
                          <a:effectLst/>
                        </a:rPr>
                        <a:t>Current</a:t>
                      </a:r>
                      <a:endParaRPr lang="en-IN" sz="2000" b="1" i="0" u="none" strike="noStrike" dirty="0">
                        <a:solidFill>
                          <a:srgbClr val="000000"/>
                        </a:solidFill>
                        <a:effectLst/>
                        <a:latin typeface="Times New Roman" panose="02020603050405020304" pitchFamily="18" charset="0"/>
                      </a:endParaRPr>
                    </a:p>
                  </a:txBody>
                  <a:tcPr marL="7620" marR="7620" marT="7620" marB="0" anchor="b"/>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3429021684"/>
                  </a:ext>
                </a:extLst>
              </a:tr>
              <a:tr h="755222">
                <a:tc>
                  <a:txBody>
                    <a:bodyPr/>
                    <a:lstStyle/>
                    <a:p>
                      <a:pPr algn="l" fontAlgn="b"/>
                      <a:r>
                        <a:rPr lang="en-IN" sz="2000" b="1" u="none" strike="noStrike" dirty="0">
                          <a:effectLst/>
                        </a:rPr>
                        <a:t>G7</a:t>
                      </a:r>
                      <a:endParaRPr lang="en-IN" sz="2000" b="1" i="0" u="none" strike="noStrike" dirty="0">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a:effectLst/>
                        </a:rPr>
                        <a:t>45.298</a:t>
                      </a:r>
                      <a:endParaRPr lang="en-IN" sz="2000" b="0" i="0" u="none" strike="noStrike">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a:effectLst/>
                        </a:rPr>
                        <a:t>43.362</a:t>
                      </a:r>
                      <a:endParaRPr lang="en-IN" sz="2000" b="0" i="0" u="none" strike="noStrike">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dirty="0">
                          <a:effectLst/>
                        </a:rPr>
                        <a:t>40.65</a:t>
                      </a:r>
                      <a:endParaRPr lang="en-IN" sz="2000" b="0" i="0" u="none" strike="noStrike" dirty="0">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a:effectLst/>
                        </a:rPr>
                        <a:t>38.672</a:t>
                      </a:r>
                      <a:endParaRPr lang="en-IN" sz="2000" b="0" i="0" u="none" strike="noStrike">
                        <a:solidFill>
                          <a:srgbClr val="00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2186188959"/>
                  </a:ext>
                </a:extLst>
              </a:tr>
              <a:tr h="755222">
                <a:tc>
                  <a:txBody>
                    <a:bodyPr/>
                    <a:lstStyle/>
                    <a:p>
                      <a:pPr algn="l" fontAlgn="b"/>
                      <a:r>
                        <a:rPr lang="en-IN" sz="2000" b="1" u="none" strike="noStrike">
                          <a:effectLst/>
                        </a:rPr>
                        <a:t>BRICS</a:t>
                      </a:r>
                      <a:endParaRPr lang="en-IN" sz="2000" b="1" i="0" u="none" strike="noStrike">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a:effectLst/>
                        </a:rPr>
                        <a:t>11.493</a:t>
                      </a:r>
                      <a:endParaRPr lang="en-IN" sz="2000" b="0" i="0" u="none" strike="noStrike">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a:effectLst/>
                        </a:rPr>
                        <a:t>14.799</a:t>
                      </a:r>
                      <a:endParaRPr lang="en-IN" sz="2000" b="0" i="0" u="none" strike="noStrike">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a:effectLst/>
                        </a:rPr>
                        <a:t>13.2</a:t>
                      </a:r>
                      <a:endParaRPr lang="en-IN" sz="2000" b="0" i="0" u="none" strike="noStrike">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a:effectLst/>
                        </a:rPr>
                        <a:t>21.178</a:t>
                      </a:r>
                      <a:endParaRPr lang="en-IN" sz="2000" b="0" i="0" u="none" strike="noStrike">
                        <a:solidFill>
                          <a:srgbClr val="00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3071402071"/>
                  </a:ext>
                </a:extLst>
              </a:tr>
              <a:tr h="755222">
                <a:tc>
                  <a:txBody>
                    <a:bodyPr/>
                    <a:lstStyle/>
                    <a:p>
                      <a:pPr algn="l" fontAlgn="b"/>
                      <a:r>
                        <a:rPr lang="en-IN" sz="2000" b="1" u="none" strike="noStrike" dirty="0">
                          <a:solidFill>
                            <a:srgbClr val="FF0000"/>
                          </a:solidFill>
                          <a:effectLst/>
                        </a:rPr>
                        <a:t>China</a:t>
                      </a:r>
                      <a:endParaRPr lang="en-IN" sz="2000" b="1" i="0" u="none" strike="noStrike" dirty="0">
                        <a:solidFill>
                          <a:srgbClr val="FF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dirty="0">
                          <a:solidFill>
                            <a:srgbClr val="FF0000"/>
                          </a:solidFill>
                          <a:effectLst/>
                        </a:rPr>
                        <a:t>3.994</a:t>
                      </a:r>
                      <a:endParaRPr lang="en-IN" sz="2000" b="0" i="0" u="none" strike="noStrike" dirty="0">
                        <a:solidFill>
                          <a:srgbClr val="FF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dirty="0">
                          <a:solidFill>
                            <a:srgbClr val="FF0000"/>
                          </a:solidFill>
                          <a:effectLst/>
                        </a:rPr>
                        <a:t>6.390</a:t>
                      </a:r>
                      <a:endParaRPr lang="en-IN" sz="2000" b="0" i="0" u="none" strike="noStrike" dirty="0">
                        <a:solidFill>
                          <a:srgbClr val="FF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a:effectLst/>
                        </a:rPr>
                        <a:t>4.69</a:t>
                      </a:r>
                      <a:endParaRPr lang="en-IN" sz="2000" b="0" i="0" u="none" strike="noStrike">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dirty="0">
                          <a:solidFill>
                            <a:srgbClr val="FF0000"/>
                          </a:solidFill>
                          <a:effectLst/>
                        </a:rPr>
                        <a:t>12.855</a:t>
                      </a:r>
                      <a:endParaRPr lang="en-IN" sz="2000" b="0" i="0" u="none" strike="noStrike" dirty="0">
                        <a:solidFill>
                          <a:srgbClr val="FF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1717464410"/>
                  </a:ext>
                </a:extLst>
              </a:tr>
              <a:tr h="755222">
                <a:tc>
                  <a:txBody>
                    <a:bodyPr/>
                    <a:lstStyle/>
                    <a:p>
                      <a:pPr algn="l" fontAlgn="b"/>
                      <a:r>
                        <a:rPr lang="en-IN" sz="2000" b="1" u="none" strike="noStrike" dirty="0">
                          <a:effectLst/>
                        </a:rPr>
                        <a:t>US</a:t>
                      </a:r>
                      <a:endParaRPr lang="en-IN" sz="2000" b="1" i="0" u="none" strike="noStrike" dirty="0">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dirty="0">
                          <a:effectLst/>
                        </a:rPr>
                        <a:t>17.660</a:t>
                      </a:r>
                      <a:endParaRPr lang="en-IN" sz="2000" b="0" i="0" u="none" strike="noStrike" dirty="0">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a:effectLst/>
                        </a:rPr>
                        <a:t>17.398</a:t>
                      </a:r>
                      <a:endParaRPr lang="en-IN" sz="2000" b="0" i="0" u="none" strike="noStrike">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a:effectLst/>
                        </a:rPr>
                        <a:t>15.66</a:t>
                      </a:r>
                      <a:endParaRPr lang="en-IN" sz="2000" b="0" i="0" u="none" strike="noStrike">
                        <a:solidFill>
                          <a:srgbClr val="000000"/>
                        </a:solidFill>
                        <a:effectLst/>
                        <a:latin typeface="Times New Roman" panose="02020603050405020304" pitchFamily="18" charset="0"/>
                      </a:endParaRPr>
                    </a:p>
                  </a:txBody>
                  <a:tcPr marL="7620" marR="7620" marT="7620" marB="0" anchor="b"/>
                </a:tc>
                <a:tc>
                  <a:txBody>
                    <a:bodyPr/>
                    <a:lstStyle/>
                    <a:p>
                      <a:pPr algn="r" fontAlgn="b"/>
                      <a:r>
                        <a:rPr lang="en-IN" sz="2000" u="none" strike="noStrike" dirty="0">
                          <a:effectLst/>
                        </a:rPr>
                        <a:t>14.734</a:t>
                      </a:r>
                      <a:endParaRPr lang="en-IN" sz="2000" b="0" i="0" u="none" strike="noStrike" dirty="0">
                        <a:solidFill>
                          <a:srgbClr val="000000"/>
                        </a:solidFill>
                        <a:effectLst/>
                        <a:latin typeface="Times New Roman" panose="02020603050405020304" pitchFamily="18" charset="0"/>
                      </a:endParaRPr>
                    </a:p>
                  </a:txBody>
                  <a:tcPr marL="7620" marR="7620" marT="7620" marB="0" anchor="b"/>
                </a:tc>
                <a:extLst>
                  <a:ext uri="{0D108BD9-81ED-4DB2-BD59-A6C34878D82A}">
                    <a16:rowId xmlns:a16="http://schemas.microsoft.com/office/drawing/2014/main" val="2993638508"/>
                  </a:ext>
                </a:extLst>
              </a:tr>
            </a:tbl>
          </a:graphicData>
        </a:graphic>
      </p:graphicFrame>
    </p:spTree>
    <p:extLst>
      <p:ext uri="{BB962C8B-B14F-4D97-AF65-F5344CB8AC3E}">
        <p14:creationId xmlns:p14="http://schemas.microsoft.com/office/powerpoint/2010/main" val="1240689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B4722-C342-4727-BEC5-CEF384B0BD07}"/>
              </a:ext>
            </a:extLst>
          </p:cNvPr>
          <p:cNvSpPr>
            <a:spLocks noGrp="1"/>
          </p:cNvSpPr>
          <p:nvPr>
            <p:ph type="title"/>
          </p:nvPr>
        </p:nvSpPr>
        <p:spPr>
          <a:xfrm>
            <a:off x="726233" y="298580"/>
            <a:ext cx="10515600" cy="916247"/>
          </a:xfrm>
        </p:spPr>
        <p:txBody>
          <a:bodyPr/>
          <a:lstStyle/>
          <a:p>
            <a:pPr algn="ctr"/>
            <a:r>
              <a:rPr lang="en-US" b="1" dirty="0"/>
              <a:t>Global Governance Misalignment: II</a:t>
            </a:r>
            <a:endParaRPr lang="en-IN" dirty="0"/>
          </a:p>
        </p:txBody>
      </p:sp>
      <p:sp>
        <p:nvSpPr>
          <p:cNvPr id="3" name="Footer Placeholder 2">
            <a:extLst>
              <a:ext uri="{FF2B5EF4-FFF2-40B4-BE49-F238E27FC236}">
                <a16:creationId xmlns:a16="http://schemas.microsoft.com/office/drawing/2014/main" id="{90F03B7A-AC87-4B29-94E9-610F3EB31769}"/>
              </a:ext>
            </a:extLst>
          </p:cNvPr>
          <p:cNvSpPr>
            <a:spLocks noGrp="1"/>
          </p:cNvSpPr>
          <p:nvPr>
            <p:ph type="ftr" sz="quarter" idx="11"/>
          </p:nvPr>
        </p:nvSpPr>
        <p:spPr/>
        <p:txBody>
          <a:bodyPr/>
          <a:lstStyle/>
          <a:p>
            <a:r>
              <a:rPr lang="en-IN"/>
              <a:t>Alok Sheel</a:t>
            </a:r>
          </a:p>
        </p:txBody>
      </p:sp>
      <p:sp>
        <p:nvSpPr>
          <p:cNvPr id="4" name="Slide Number Placeholder 3">
            <a:extLst>
              <a:ext uri="{FF2B5EF4-FFF2-40B4-BE49-F238E27FC236}">
                <a16:creationId xmlns:a16="http://schemas.microsoft.com/office/drawing/2014/main" id="{BFAF22AB-6974-4B38-92DB-E0A5EADB6F47}"/>
              </a:ext>
            </a:extLst>
          </p:cNvPr>
          <p:cNvSpPr>
            <a:spLocks noGrp="1"/>
          </p:cNvSpPr>
          <p:nvPr>
            <p:ph type="sldNum" sz="quarter" idx="12"/>
          </p:nvPr>
        </p:nvSpPr>
        <p:spPr/>
        <p:txBody>
          <a:bodyPr/>
          <a:lstStyle/>
          <a:p>
            <a:fld id="{9514A5EE-0DBF-461F-8F2C-B64263471E91}" type="slidenum">
              <a:rPr lang="en-IN" smtClean="0"/>
              <a:t>18</a:t>
            </a:fld>
            <a:endParaRPr lang="en-IN"/>
          </a:p>
        </p:txBody>
      </p:sp>
      <p:graphicFrame>
        <p:nvGraphicFramePr>
          <p:cNvPr id="6" name="Table 5">
            <a:extLst>
              <a:ext uri="{FF2B5EF4-FFF2-40B4-BE49-F238E27FC236}">
                <a16:creationId xmlns:a16="http://schemas.microsoft.com/office/drawing/2014/main" id="{C5DA67B5-2C23-4433-A69F-AB5080962A99}"/>
              </a:ext>
            </a:extLst>
          </p:cNvPr>
          <p:cNvGraphicFramePr>
            <a:graphicFrameLocks noGrp="1"/>
          </p:cNvGraphicFramePr>
          <p:nvPr>
            <p:extLst>
              <p:ext uri="{D42A27DB-BD31-4B8C-83A1-F6EECF244321}">
                <p14:modId xmlns:p14="http://schemas.microsoft.com/office/powerpoint/2010/main" val="1570811316"/>
              </p:ext>
            </p:extLst>
          </p:nvPr>
        </p:nvGraphicFramePr>
        <p:xfrm>
          <a:off x="838200" y="1346874"/>
          <a:ext cx="8874967" cy="5374601"/>
        </p:xfrm>
        <a:graphic>
          <a:graphicData uri="http://schemas.openxmlformats.org/drawingml/2006/table">
            <a:tbl>
              <a:tblPr/>
              <a:tblGrid>
                <a:gridCol w="1657269">
                  <a:extLst>
                    <a:ext uri="{9D8B030D-6E8A-4147-A177-3AD203B41FA5}">
                      <a16:colId xmlns:a16="http://schemas.microsoft.com/office/drawing/2014/main" val="2452442702"/>
                    </a:ext>
                  </a:extLst>
                </a:gridCol>
                <a:gridCol w="1474400">
                  <a:extLst>
                    <a:ext uri="{9D8B030D-6E8A-4147-A177-3AD203B41FA5}">
                      <a16:colId xmlns:a16="http://schemas.microsoft.com/office/drawing/2014/main" val="2612010092"/>
                    </a:ext>
                  </a:extLst>
                </a:gridCol>
                <a:gridCol w="1097227">
                  <a:extLst>
                    <a:ext uri="{9D8B030D-6E8A-4147-A177-3AD203B41FA5}">
                      <a16:colId xmlns:a16="http://schemas.microsoft.com/office/drawing/2014/main" val="1166783295"/>
                    </a:ext>
                  </a:extLst>
                </a:gridCol>
                <a:gridCol w="1097227">
                  <a:extLst>
                    <a:ext uri="{9D8B030D-6E8A-4147-A177-3AD203B41FA5}">
                      <a16:colId xmlns:a16="http://schemas.microsoft.com/office/drawing/2014/main" val="2521209672"/>
                    </a:ext>
                  </a:extLst>
                </a:gridCol>
                <a:gridCol w="1354390">
                  <a:extLst>
                    <a:ext uri="{9D8B030D-6E8A-4147-A177-3AD203B41FA5}">
                      <a16:colId xmlns:a16="http://schemas.microsoft.com/office/drawing/2014/main" val="1430708594"/>
                    </a:ext>
                  </a:extLst>
                </a:gridCol>
                <a:gridCol w="1097227">
                  <a:extLst>
                    <a:ext uri="{9D8B030D-6E8A-4147-A177-3AD203B41FA5}">
                      <a16:colId xmlns:a16="http://schemas.microsoft.com/office/drawing/2014/main" val="1836866916"/>
                    </a:ext>
                  </a:extLst>
                </a:gridCol>
                <a:gridCol w="1097227">
                  <a:extLst>
                    <a:ext uri="{9D8B030D-6E8A-4147-A177-3AD203B41FA5}">
                      <a16:colId xmlns:a16="http://schemas.microsoft.com/office/drawing/2014/main" val="2788249363"/>
                    </a:ext>
                  </a:extLst>
                </a:gridCol>
              </a:tblGrid>
              <a:tr h="316153">
                <a:tc>
                  <a:txBody>
                    <a:bodyPr/>
                    <a:lstStyle/>
                    <a:p>
                      <a:pPr algn="l" fontAlgn="b"/>
                      <a:r>
                        <a:rPr lang="en-IN" sz="2000" b="1" i="0" u="none" strike="noStrike">
                          <a:solidFill>
                            <a:srgbClr val="000000"/>
                          </a:solidFill>
                          <a:effectLst/>
                          <a:latin typeface="Calibri" panose="020F0502020204030204" pitchFamily="34" charset="0"/>
                        </a:rPr>
                        <a:t>Country</a:t>
                      </a:r>
                    </a:p>
                  </a:txBody>
                  <a:tcPr marL="7620" marR="7620" marT="7620" marB="0" anchor="b">
                    <a:lnL>
                      <a:noFill/>
                    </a:lnL>
                    <a:lnR>
                      <a:noFill/>
                    </a:lnR>
                    <a:lnT>
                      <a:noFill/>
                    </a:lnT>
                    <a:lnB>
                      <a:noFill/>
                    </a:lnB>
                  </a:tcPr>
                </a:tc>
                <a:tc gridSpan="3">
                  <a:txBody>
                    <a:bodyPr/>
                    <a:lstStyle/>
                    <a:p>
                      <a:pPr algn="ctr" fontAlgn="b"/>
                      <a:r>
                        <a:rPr lang="en-IN" sz="2000" b="1" i="0" u="none" strike="noStrike">
                          <a:solidFill>
                            <a:srgbClr val="000000"/>
                          </a:solidFill>
                          <a:effectLst/>
                          <a:latin typeface="Calibri" panose="020F0502020204030204" pitchFamily="34" charset="0"/>
                        </a:rPr>
                        <a:t>Net Contribution to UN</a:t>
                      </a:r>
                    </a:p>
                  </a:txBody>
                  <a:tcPr marL="7620" marR="7620" marT="7620" marB="0" anchor="b">
                    <a:lnL>
                      <a:noFill/>
                    </a:lnL>
                    <a:lnR>
                      <a:noFill/>
                    </a:lnR>
                    <a:lnT>
                      <a:noFill/>
                    </a:lnT>
                    <a:lnB>
                      <a:noFill/>
                    </a:lnB>
                  </a:tcPr>
                </a:tc>
                <a:tc hMerge="1">
                  <a:txBody>
                    <a:bodyPr/>
                    <a:lstStyle/>
                    <a:p>
                      <a:endParaRPr lang="en-IN"/>
                    </a:p>
                  </a:txBody>
                  <a:tcPr/>
                </a:tc>
                <a:tc hMerge="1">
                  <a:txBody>
                    <a:bodyPr/>
                    <a:lstStyle/>
                    <a:p>
                      <a:endParaRPr lang="en-IN"/>
                    </a:p>
                  </a:txBody>
                  <a:tcPr/>
                </a:tc>
                <a:tc gridSpan="3">
                  <a:txBody>
                    <a:bodyPr/>
                    <a:lstStyle/>
                    <a:p>
                      <a:pPr algn="ctr" fontAlgn="b"/>
                      <a:r>
                        <a:rPr lang="en-IN" sz="2000" b="1" i="0" u="none" strike="noStrike">
                          <a:solidFill>
                            <a:srgbClr val="000000"/>
                          </a:solidFill>
                          <a:effectLst/>
                          <a:latin typeface="Calibri" panose="020F0502020204030204" pitchFamily="34" charset="0"/>
                        </a:rPr>
                        <a:t>Share of Total</a:t>
                      </a:r>
                    </a:p>
                  </a:txBody>
                  <a:tcPr marL="7620" marR="7620" marT="7620" marB="0" anchor="b">
                    <a:lnL>
                      <a:noFill/>
                    </a:lnL>
                    <a:lnR>
                      <a:noFill/>
                    </a:lnR>
                    <a:lnT>
                      <a:noFill/>
                    </a:lnT>
                    <a:lnB>
                      <a:noFill/>
                    </a:lnB>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3046395057"/>
                  </a:ext>
                </a:extLst>
              </a:tr>
              <a:tr h="316153">
                <a:tc>
                  <a:txBody>
                    <a:bodyPr/>
                    <a:lstStyle/>
                    <a:p>
                      <a:pPr algn="l" fontAlgn="b"/>
                      <a:r>
                        <a:rPr lang="en-IN" sz="2000" b="1" i="1" u="none" strike="noStrike">
                          <a:solidFill>
                            <a:srgbClr val="000000"/>
                          </a:solidFill>
                          <a:effectLst/>
                          <a:latin typeface="Calibri" panose="020F0502020204030204" pitchFamily="34" charset="0"/>
                        </a:rPr>
                        <a:t>US$ Million</a:t>
                      </a:r>
                    </a:p>
                  </a:txBody>
                  <a:tcPr marL="7620" marR="7620" marT="7620" marB="0" anchor="b">
                    <a:lnL>
                      <a:noFill/>
                    </a:lnL>
                    <a:lnR>
                      <a:noFill/>
                    </a:lnR>
                    <a:lnT>
                      <a:noFill/>
                    </a:lnT>
                    <a:lnB>
                      <a:noFill/>
                    </a:lnB>
                  </a:tcPr>
                </a:tc>
                <a:tc>
                  <a:txBody>
                    <a:bodyPr/>
                    <a:lstStyle/>
                    <a:p>
                      <a:pPr algn="r" fontAlgn="b"/>
                      <a:r>
                        <a:rPr lang="en-IN" sz="2000" b="1" i="1" u="none" strike="noStrike">
                          <a:solidFill>
                            <a:srgbClr val="000000"/>
                          </a:solidFill>
                          <a:effectLst/>
                          <a:latin typeface="Calibri" panose="020F0502020204030204" pitchFamily="34" charset="0"/>
                        </a:rPr>
                        <a:t>1995</a:t>
                      </a:r>
                    </a:p>
                  </a:txBody>
                  <a:tcPr marL="7620" marR="7620" marT="7620" marB="0" anchor="b">
                    <a:lnL>
                      <a:noFill/>
                    </a:lnL>
                    <a:lnR>
                      <a:noFill/>
                    </a:lnR>
                    <a:lnT>
                      <a:noFill/>
                    </a:lnT>
                    <a:lnB>
                      <a:noFill/>
                    </a:lnB>
                  </a:tcPr>
                </a:tc>
                <a:tc>
                  <a:txBody>
                    <a:bodyPr/>
                    <a:lstStyle/>
                    <a:p>
                      <a:pPr algn="r" fontAlgn="b"/>
                      <a:r>
                        <a:rPr lang="en-IN" sz="2000" b="1" i="1" u="none" strike="noStrike">
                          <a:solidFill>
                            <a:srgbClr val="000000"/>
                          </a:solidFill>
                          <a:effectLst/>
                          <a:latin typeface="Calibri" panose="020F0502020204030204" pitchFamily="34" charset="0"/>
                        </a:rPr>
                        <a:t>2008</a:t>
                      </a:r>
                    </a:p>
                  </a:txBody>
                  <a:tcPr marL="7620" marR="7620" marT="7620" marB="0" anchor="b">
                    <a:lnL>
                      <a:noFill/>
                    </a:lnL>
                    <a:lnR>
                      <a:noFill/>
                    </a:lnR>
                    <a:lnT>
                      <a:noFill/>
                    </a:lnT>
                    <a:lnB>
                      <a:noFill/>
                    </a:lnB>
                  </a:tcPr>
                </a:tc>
                <a:tc>
                  <a:txBody>
                    <a:bodyPr/>
                    <a:lstStyle/>
                    <a:p>
                      <a:pPr algn="r" fontAlgn="b"/>
                      <a:r>
                        <a:rPr lang="en-IN" sz="2000" b="1" i="1" u="none" strike="noStrike">
                          <a:solidFill>
                            <a:srgbClr val="000000"/>
                          </a:solidFill>
                          <a:effectLst/>
                          <a:latin typeface="Calibri" panose="020F0502020204030204" pitchFamily="34" charset="0"/>
                        </a:rPr>
                        <a:t>2019</a:t>
                      </a:r>
                    </a:p>
                  </a:txBody>
                  <a:tcPr marL="7620" marR="7620" marT="7620" marB="0" anchor="b">
                    <a:lnL>
                      <a:noFill/>
                    </a:lnL>
                    <a:lnR>
                      <a:noFill/>
                    </a:lnR>
                    <a:lnT>
                      <a:noFill/>
                    </a:lnT>
                    <a:lnB>
                      <a:noFill/>
                    </a:lnB>
                  </a:tcPr>
                </a:tc>
                <a:tc>
                  <a:txBody>
                    <a:bodyPr/>
                    <a:lstStyle/>
                    <a:p>
                      <a:pPr algn="r" fontAlgn="b"/>
                      <a:r>
                        <a:rPr lang="en-IN" sz="2000" b="1" i="1" u="none" strike="noStrike">
                          <a:solidFill>
                            <a:srgbClr val="000000"/>
                          </a:solidFill>
                          <a:effectLst/>
                          <a:latin typeface="Calibri" panose="020F0502020204030204" pitchFamily="34" charset="0"/>
                        </a:rPr>
                        <a:t>1995</a:t>
                      </a:r>
                    </a:p>
                  </a:txBody>
                  <a:tcPr marL="7620" marR="7620" marT="7620" marB="0" anchor="b">
                    <a:lnL>
                      <a:noFill/>
                    </a:lnL>
                    <a:lnR>
                      <a:noFill/>
                    </a:lnR>
                    <a:lnT>
                      <a:noFill/>
                    </a:lnT>
                    <a:lnB>
                      <a:noFill/>
                    </a:lnB>
                  </a:tcPr>
                </a:tc>
                <a:tc>
                  <a:txBody>
                    <a:bodyPr/>
                    <a:lstStyle/>
                    <a:p>
                      <a:pPr algn="r" fontAlgn="b"/>
                      <a:r>
                        <a:rPr lang="en-IN" sz="2000" b="1" i="1" u="none" strike="noStrike">
                          <a:solidFill>
                            <a:srgbClr val="000000"/>
                          </a:solidFill>
                          <a:effectLst/>
                          <a:latin typeface="Calibri" panose="020F0502020204030204" pitchFamily="34" charset="0"/>
                        </a:rPr>
                        <a:t>2008</a:t>
                      </a:r>
                    </a:p>
                  </a:txBody>
                  <a:tcPr marL="7620" marR="7620" marT="7620" marB="0" anchor="b">
                    <a:lnL>
                      <a:noFill/>
                    </a:lnL>
                    <a:lnR>
                      <a:noFill/>
                    </a:lnR>
                    <a:lnT>
                      <a:noFill/>
                    </a:lnT>
                    <a:lnB>
                      <a:noFill/>
                    </a:lnB>
                  </a:tcPr>
                </a:tc>
                <a:tc>
                  <a:txBody>
                    <a:bodyPr/>
                    <a:lstStyle/>
                    <a:p>
                      <a:pPr algn="r" fontAlgn="b"/>
                      <a:r>
                        <a:rPr lang="en-IN" sz="2000" b="1" i="1" u="none" strike="noStrike">
                          <a:solidFill>
                            <a:srgbClr val="000000"/>
                          </a:solidFill>
                          <a:effectLst/>
                          <a:latin typeface="Calibri" panose="020F0502020204030204" pitchFamily="34" charset="0"/>
                        </a:rPr>
                        <a:t>2019</a:t>
                      </a:r>
                    </a:p>
                  </a:txBody>
                  <a:tcPr marL="7620" marR="7620" marT="7620" marB="0" anchor="b">
                    <a:lnL>
                      <a:noFill/>
                    </a:lnL>
                    <a:lnR>
                      <a:noFill/>
                    </a:lnR>
                    <a:lnT>
                      <a:noFill/>
                    </a:lnT>
                    <a:lnB>
                      <a:noFill/>
                    </a:lnB>
                  </a:tcPr>
                </a:tc>
                <a:extLst>
                  <a:ext uri="{0D108BD9-81ED-4DB2-BD59-A6C34878D82A}">
                    <a16:rowId xmlns:a16="http://schemas.microsoft.com/office/drawing/2014/main" val="2700931531"/>
                  </a:ext>
                </a:extLst>
              </a:tr>
              <a:tr h="316153">
                <a:tc>
                  <a:txBody>
                    <a:bodyPr/>
                    <a:lstStyle/>
                    <a:p>
                      <a:pPr algn="l" fontAlgn="b"/>
                      <a:r>
                        <a:rPr lang="en-IN" sz="2000" b="0" i="0" u="none" strike="noStrike">
                          <a:solidFill>
                            <a:srgbClr val="000000"/>
                          </a:solidFill>
                          <a:effectLst/>
                          <a:latin typeface="Calibri" panose="020F0502020204030204" pitchFamily="34" charset="0"/>
                        </a:rPr>
                        <a:t>US</a:t>
                      </a:r>
                    </a:p>
                  </a:txBody>
                  <a:tcPr marL="7620" marR="7620" marT="7620" marB="0" anchor="b">
                    <a:lnL>
                      <a:noFill/>
                    </a:lnL>
                    <a:lnR>
                      <a:noFill/>
                    </a:lnR>
                    <a:lnT>
                      <a:noFill/>
                    </a:lnT>
                    <a:lnB>
                      <a:noFill/>
                    </a:lnB>
                  </a:tcPr>
                </a:tc>
                <a:tc>
                  <a:txBody>
                    <a:bodyPr/>
                    <a:lstStyle/>
                    <a:p>
                      <a:pPr algn="r" fontAlgn="b"/>
                      <a:r>
                        <a:rPr lang="en-IN" sz="2000" b="0" i="0" u="none" strike="noStrike" dirty="0">
                          <a:solidFill>
                            <a:srgbClr val="000000"/>
                          </a:solidFill>
                          <a:effectLst/>
                          <a:latin typeface="Calibri" panose="020F0502020204030204" pitchFamily="34" charset="0"/>
                        </a:rPr>
                        <a:t>315</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453.3</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674.2</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28%</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24%</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27%</a:t>
                      </a:r>
                    </a:p>
                  </a:txBody>
                  <a:tcPr marL="7620" marR="7620" marT="7620" marB="0" anchor="b">
                    <a:lnL>
                      <a:noFill/>
                    </a:lnL>
                    <a:lnR>
                      <a:noFill/>
                    </a:lnR>
                    <a:lnT>
                      <a:noFill/>
                    </a:lnT>
                    <a:lnB>
                      <a:noFill/>
                    </a:lnB>
                  </a:tcPr>
                </a:tc>
                <a:extLst>
                  <a:ext uri="{0D108BD9-81ED-4DB2-BD59-A6C34878D82A}">
                    <a16:rowId xmlns:a16="http://schemas.microsoft.com/office/drawing/2014/main" val="4257585588"/>
                  </a:ext>
                </a:extLst>
              </a:tr>
              <a:tr h="316153">
                <a:tc>
                  <a:txBody>
                    <a:bodyPr/>
                    <a:lstStyle/>
                    <a:p>
                      <a:pPr algn="l" fontAlgn="b"/>
                      <a:r>
                        <a:rPr lang="en-IN" sz="2000" b="0" i="0" u="none" strike="noStrike">
                          <a:solidFill>
                            <a:srgbClr val="000000"/>
                          </a:solidFill>
                          <a:effectLst/>
                          <a:latin typeface="Calibri" panose="020F0502020204030204" pitchFamily="34" charset="0"/>
                        </a:rPr>
                        <a:t>UK</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57.6</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121.5</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127.3</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6%</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a:t>
                      </a:r>
                    </a:p>
                  </a:txBody>
                  <a:tcPr marL="7620" marR="7620" marT="7620" marB="0" anchor="b">
                    <a:lnL>
                      <a:noFill/>
                    </a:lnL>
                    <a:lnR>
                      <a:noFill/>
                    </a:lnR>
                    <a:lnT>
                      <a:noFill/>
                    </a:lnT>
                    <a:lnB>
                      <a:noFill/>
                    </a:lnB>
                  </a:tcPr>
                </a:tc>
                <a:extLst>
                  <a:ext uri="{0D108BD9-81ED-4DB2-BD59-A6C34878D82A}">
                    <a16:rowId xmlns:a16="http://schemas.microsoft.com/office/drawing/2014/main" val="2374162905"/>
                  </a:ext>
                </a:extLst>
              </a:tr>
              <a:tr h="316153">
                <a:tc>
                  <a:txBody>
                    <a:bodyPr/>
                    <a:lstStyle/>
                    <a:p>
                      <a:pPr algn="l" fontAlgn="b"/>
                      <a:r>
                        <a:rPr lang="en-IN" sz="2000" b="0" i="0" u="none" strike="noStrike">
                          <a:solidFill>
                            <a:srgbClr val="000000"/>
                          </a:solidFill>
                          <a:effectLst/>
                          <a:latin typeface="Calibri" panose="020F0502020204030204" pitchFamily="34" charset="0"/>
                        </a:rPr>
                        <a:t>Canada</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33.5</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54.4</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76.2</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extLst>
                  <a:ext uri="{0D108BD9-81ED-4DB2-BD59-A6C34878D82A}">
                    <a16:rowId xmlns:a16="http://schemas.microsoft.com/office/drawing/2014/main" val="267642793"/>
                  </a:ext>
                </a:extLst>
              </a:tr>
              <a:tr h="316153">
                <a:tc>
                  <a:txBody>
                    <a:bodyPr/>
                    <a:lstStyle/>
                    <a:p>
                      <a:pPr algn="l" fontAlgn="b"/>
                      <a:r>
                        <a:rPr lang="en-IN" sz="2000" b="0" i="0" u="none" strike="noStrike">
                          <a:solidFill>
                            <a:srgbClr val="000000"/>
                          </a:solidFill>
                          <a:effectLst/>
                          <a:latin typeface="Calibri" panose="020F0502020204030204" pitchFamily="34" charset="0"/>
                        </a:rPr>
                        <a:t>Japan</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152.4</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305.1</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238.8</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13%</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16%</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10%</a:t>
                      </a:r>
                    </a:p>
                  </a:txBody>
                  <a:tcPr marL="7620" marR="7620" marT="7620" marB="0" anchor="b">
                    <a:lnL>
                      <a:noFill/>
                    </a:lnL>
                    <a:lnR>
                      <a:noFill/>
                    </a:lnR>
                    <a:lnT>
                      <a:noFill/>
                    </a:lnT>
                    <a:lnB>
                      <a:noFill/>
                    </a:lnB>
                  </a:tcPr>
                </a:tc>
                <a:extLst>
                  <a:ext uri="{0D108BD9-81ED-4DB2-BD59-A6C34878D82A}">
                    <a16:rowId xmlns:a16="http://schemas.microsoft.com/office/drawing/2014/main" val="927933305"/>
                  </a:ext>
                </a:extLst>
              </a:tr>
              <a:tr h="316153">
                <a:tc>
                  <a:txBody>
                    <a:bodyPr/>
                    <a:lstStyle/>
                    <a:p>
                      <a:pPr algn="l" fontAlgn="b"/>
                      <a:r>
                        <a:rPr lang="en-IN" sz="2000" b="0" i="0" u="none" strike="noStrike">
                          <a:solidFill>
                            <a:srgbClr val="000000"/>
                          </a:solidFill>
                          <a:effectLst/>
                          <a:latin typeface="Calibri" panose="020F0502020204030204" pitchFamily="34" charset="0"/>
                        </a:rPr>
                        <a:t>France</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69.1</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115.2</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123.4</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6%</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6%</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a:t>
                      </a:r>
                    </a:p>
                  </a:txBody>
                  <a:tcPr marL="7620" marR="7620" marT="7620" marB="0" anchor="b">
                    <a:lnL>
                      <a:noFill/>
                    </a:lnL>
                    <a:lnR>
                      <a:noFill/>
                    </a:lnR>
                    <a:lnT>
                      <a:noFill/>
                    </a:lnT>
                    <a:lnB>
                      <a:noFill/>
                    </a:lnB>
                  </a:tcPr>
                </a:tc>
                <a:extLst>
                  <a:ext uri="{0D108BD9-81ED-4DB2-BD59-A6C34878D82A}">
                    <a16:rowId xmlns:a16="http://schemas.microsoft.com/office/drawing/2014/main" val="1641795927"/>
                  </a:ext>
                </a:extLst>
              </a:tr>
              <a:tr h="316153">
                <a:tc>
                  <a:txBody>
                    <a:bodyPr/>
                    <a:lstStyle/>
                    <a:p>
                      <a:pPr algn="l" fontAlgn="b"/>
                      <a:r>
                        <a:rPr lang="en-IN" sz="2000" b="0" i="0" u="none" strike="noStrike">
                          <a:solidFill>
                            <a:srgbClr val="000000"/>
                          </a:solidFill>
                          <a:effectLst/>
                          <a:latin typeface="Calibri" panose="020F0502020204030204" pitchFamily="34" charset="0"/>
                        </a:rPr>
                        <a:t>Germany</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97.7</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156.9</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169.8</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9%</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8%</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7%</a:t>
                      </a:r>
                    </a:p>
                  </a:txBody>
                  <a:tcPr marL="7620" marR="7620" marT="7620" marB="0" anchor="b">
                    <a:lnL>
                      <a:noFill/>
                    </a:lnL>
                    <a:lnR>
                      <a:noFill/>
                    </a:lnR>
                    <a:lnT>
                      <a:noFill/>
                    </a:lnT>
                    <a:lnB>
                      <a:noFill/>
                    </a:lnB>
                  </a:tcPr>
                </a:tc>
                <a:extLst>
                  <a:ext uri="{0D108BD9-81ED-4DB2-BD59-A6C34878D82A}">
                    <a16:rowId xmlns:a16="http://schemas.microsoft.com/office/drawing/2014/main" val="487618398"/>
                  </a:ext>
                </a:extLst>
              </a:tr>
              <a:tr h="316153">
                <a:tc>
                  <a:txBody>
                    <a:bodyPr/>
                    <a:lstStyle/>
                    <a:p>
                      <a:pPr algn="l" fontAlgn="b"/>
                      <a:r>
                        <a:rPr lang="en-IN" sz="2000" b="0" i="0" u="none" strike="noStrike">
                          <a:solidFill>
                            <a:srgbClr val="000000"/>
                          </a:solidFill>
                          <a:effectLst/>
                          <a:latin typeface="Calibri" panose="020F0502020204030204" pitchFamily="34" charset="0"/>
                        </a:rPr>
                        <a:t>Italy</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52.3</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92.9</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92.2</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4%</a:t>
                      </a:r>
                    </a:p>
                  </a:txBody>
                  <a:tcPr marL="7620" marR="7620" marT="7620" marB="0" anchor="b">
                    <a:lnL>
                      <a:noFill/>
                    </a:lnL>
                    <a:lnR>
                      <a:noFill/>
                    </a:lnR>
                    <a:lnT>
                      <a:noFill/>
                    </a:lnT>
                    <a:lnB>
                      <a:noFill/>
                    </a:lnB>
                  </a:tcPr>
                </a:tc>
                <a:extLst>
                  <a:ext uri="{0D108BD9-81ED-4DB2-BD59-A6C34878D82A}">
                    <a16:rowId xmlns:a16="http://schemas.microsoft.com/office/drawing/2014/main" val="605564470"/>
                  </a:ext>
                </a:extLst>
              </a:tr>
              <a:tr h="316153">
                <a:tc>
                  <a:txBody>
                    <a:bodyPr/>
                    <a:lstStyle/>
                    <a:p>
                      <a:pPr algn="l" fontAlgn="b"/>
                      <a:r>
                        <a:rPr lang="en-IN" sz="2000" b="1" i="0" u="none" strike="noStrike">
                          <a:solidFill>
                            <a:srgbClr val="000000"/>
                          </a:solidFill>
                          <a:effectLst/>
                          <a:latin typeface="Calibri" panose="020F0502020204030204" pitchFamily="34" charset="0"/>
                        </a:rPr>
                        <a:t>G7</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777.6</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1299.3</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1501.9</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69%</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69%</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60%</a:t>
                      </a:r>
                    </a:p>
                  </a:txBody>
                  <a:tcPr marL="7620" marR="7620" marT="7620" marB="0" anchor="b">
                    <a:lnL>
                      <a:noFill/>
                    </a:lnL>
                    <a:lnR>
                      <a:noFill/>
                    </a:lnR>
                    <a:lnT>
                      <a:noFill/>
                    </a:lnT>
                    <a:lnB>
                      <a:noFill/>
                    </a:lnB>
                  </a:tcPr>
                </a:tc>
                <a:extLst>
                  <a:ext uri="{0D108BD9-81ED-4DB2-BD59-A6C34878D82A}">
                    <a16:rowId xmlns:a16="http://schemas.microsoft.com/office/drawing/2014/main" val="2937324875"/>
                  </a:ext>
                </a:extLst>
              </a:tr>
              <a:tr h="316153">
                <a:tc>
                  <a:txBody>
                    <a:bodyPr/>
                    <a:lstStyle/>
                    <a:p>
                      <a:pPr algn="l" fontAlgn="b"/>
                      <a:endParaRPr lang="en-IN" sz="20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IN" sz="2000" b="1" i="1"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IN" sz="2000" b="1" i="1"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IN" sz="2000" b="1" i="1"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IN" sz="20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IN" sz="20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IN" sz="20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extLst>
                  <a:ext uri="{0D108BD9-81ED-4DB2-BD59-A6C34878D82A}">
                    <a16:rowId xmlns:a16="http://schemas.microsoft.com/office/drawing/2014/main" val="3400842335"/>
                  </a:ext>
                </a:extLst>
              </a:tr>
              <a:tr h="316153">
                <a:tc>
                  <a:txBody>
                    <a:bodyPr/>
                    <a:lstStyle/>
                    <a:p>
                      <a:pPr algn="l" fontAlgn="b"/>
                      <a:r>
                        <a:rPr lang="en-IN" sz="2000" b="0" i="0" u="none" strike="noStrike">
                          <a:solidFill>
                            <a:srgbClr val="000000"/>
                          </a:solidFill>
                          <a:effectLst/>
                          <a:latin typeface="Calibri" panose="020F0502020204030204" pitchFamily="34" charset="0"/>
                        </a:rPr>
                        <a:t>Brazil</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17.7</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16</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82.2</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2%</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extLst>
                  <a:ext uri="{0D108BD9-81ED-4DB2-BD59-A6C34878D82A}">
                    <a16:rowId xmlns:a16="http://schemas.microsoft.com/office/drawing/2014/main" val="4035182301"/>
                  </a:ext>
                </a:extLst>
              </a:tr>
              <a:tr h="316153">
                <a:tc>
                  <a:txBody>
                    <a:bodyPr/>
                    <a:lstStyle/>
                    <a:p>
                      <a:pPr algn="l" fontAlgn="b"/>
                      <a:r>
                        <a:rPr lang="en-IN" sz="2000" b="0" i="0" u="none" strike="noStrike">
                          <a:solidFill>
                            <a:srgbClr val="000000"/>
                          </a:solidFill>
                          <a:effectLst/>
                          <a:latin typeface="Calibri" panose="020F0502020204030204" pitchFamily="34" charset="0"/>
                        </a:rPr>
                        <a:t>Russia</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62.1</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21.9</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67.1</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extLst>
                  <a:ext uri="{0D108BD9-81ED-4DB2-BD59-A6C34878D82A}">
                    <a16:rowId xmlns:a16="http://schemas.microsoft.com/office/drawing/2014/main" val="1921247778"/>
                  </a:ext>
                </a:extLst>
              </a:tr>
              <a:tr h="316153">
                <a:tc>
                  <a:txBody>
                    <a:bodyPr/>
                    <a:lstStyle/>
                    <a:p>
                      <a:pPr algn="l" fontAlgn="b"/>
                      <a:r>
                        <a:rPr lang="en-IN" sz="2000" b="0" i="0" u="none" strike="noStrike">
                          <a:solidFill>
                            <a:srgbClr val="000000"/>
                          </a:solidFill>
                          <a:effectLst/>
                          <a:latin typeface="Calibri" panose="020F0502020204030204" pitchFamily="34" charset="0"/>
                        </a:rPr>
                        <a:t>India</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3.4</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8.2</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23.2</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0%</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0%</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1%</a:t>
                      </a:r>
                    </a:p>
                  </a:txBody>
                  <a:tcPr marL="7620" marR="7620" marT="7620" marB="0" anchor="b">
                    <a:lnL>
                      <a:noFill/>
                    </a:lnL>
                    <a:lnR>
                      <a:noFill/>
                    </a:lnR>
                    <a:lnT>
                      <a:noFill/>
                    </a:lnT>
                    <a:lnB>
                      <a:noFill/>
                    </a:lnB>
                  </a:tcPr>
                </a:tc>
                <a:extLst>
                  <a:ext uri="{0D108BD9-81ED-4DB2-BD59-A6C34878D82A}">
                    <a16:rowId xmlns:a16="http://schemas.microsoft.com/office/drawing/2014/main" val="2604484866"/>
                  </a:ext>
                </a:extLst>
              </a:tr>
              <a:tr h="316153">
                <a:tc>
                  <a:txBody>
                    <a:bodyPr/>
                    <a:lstStyle/>
                    <a:p>
                      <a:pPr algn="l" fontAlgn="b"/>
                      <a:r>
                        <a:rPr lang="en-IN" sz="2000" b="0" i="0" u="none" strike="noStrike" dirty="0">
                          <a:solidFill>
                            <a:srgbClr val="FF0000"/>
                          </a:solidFill>
                          <a:effectLst/>
                          <a:latin typeface="Calibri" panose="020F0502020204030204" pitchFamily="34" charset="0"/>
                        </a:rPr>
                        <a:t>China</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7.9</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48.8</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334.7</a:t>
                      </a:r>
                    </a:p>
                  </a:txBody>
                  <a:tcPr marL="7620" marR="7620" marT="7620" marB="0" anchor="b">
                    <a:lnL>
                      <a:noFill/>
                    </a:lnL>
                    <a:lnR>
                      <a:noFill/>
                    </a:lnR>
                    <a:lnT>
                      <a:noFill/>
                    </a:lnT>
                    <a:lnB>
                      <a:noFill/>
                    </a:lnB>
                  </a:tcPr>
                </a:tc>
                <a:tc>
                  <a:txBody>
                    <a:bodyPr/>
                    <a:lstStyle/>
                    <a:p>
                      <a:pPr algn="r" fontAlgn="b"/>
                      <a:r>
                        <a:rPr lang="en-IN" sz="2000" b="0" i="0" u="none" strike="noStrike" dirty="0">
                          <a:solidFill>
                            <a:srgbClr val="FF0000"/>
                          </a:solidFill>
                          <a:effectLst/>
                          <a:latin typeface="Calibri" panose="020F0502020204030204" pitchFamily="34" charset="0"/>
                        </a:rPr>
                        <a:t>1%</a:t>
                      </a:r>
                    </a:p>
                  </a:txBody>
                  <a:tcPr marL="7620" marR="7620" marT="7620" marB="0" anchor="b">
                    <a:lnL>
                      <a:noFill/>
                    </a:lnL>
                    <a:lnR>
                      <a:noFill/>
                    </a:lnR>
                    <a:lnT>
                      <a:noFill/>
                    </a:lnT>
                    <a:lnB>
                      <a:noFill/>
                    </a:lnB>
                  </a:tcPr>
                </a:tc>
                <a:tc>
                  <a:txBody>
                    <a:bodyPr/>
                    <a:lstStyle/>
                    <a:p>
                      <a:pPr algn="r" fontAlgn="b"/>
                      <a:r>
                        <a:rPr lang="en-IN" sz="2000" b="0" i="0" u="none" strike="noStrike" dirty="0">
                          <a:solidFill>
                            <a:srgbClr val="FF0000"/>
                          </a:solidFill>
                          <a:effectLst/>
                          <a:latin typeface="Calibri" panose="020F0502020204030204" pitchFamily="34" charset="0"/>
                        </a:rPr>
                        <a:t>3%</a:t>
                      </a:r>
                    </a:p>
                  </a:txBody>
                  <a:tcPr marL="7620" marR="7620" marT="7620" marB="0" anchor="b">
                    <a:lnL>
                      <a:noFill/>
                    </a:lnL>
                    <a:lnR>
                      <a:noFill/>
                    </a:lnR>
                    <a:lnT>
                      <a:noFill/>
                    </a:lnT>
                    <a:lnB>
                      <a:noFill/>
                    </a:lnB>
                  </a:tcPr>
                </a:tc>
                <a:tc>
                  <a:txBody>
                    <a:bodyPr/>
                    <a:lstStyle/>
                    <a:p>
                      <a:pPr algn="r" fontAlgn="b"/>
                      <a:r>
                        <a:rPr lang="en-IN" sz="2000" b="0" i="0" u="none" strike="noStrike" dirty="0">
                          <a:solidFill>
                            <a:srgbClr val="FF0000"/>
                          </a:solidFill>
                          <a:effectLst/>
                          <a:latin typeface="Calibri" panose="020F0502020204030204" pitchFamily="34" charset="0"/>
                        </a:rPr>
                        <a:t>13%</a:t>
                      </a:r>
                    </a:p>
                  </a:txBody>
                  <a:tcPr marL="7620" marR="7620" marT="7620" marB="0" anchor="b">
                    <a:lnL>
                      <a:noFill/>
                    </a:lnL>
                    <a:lnR>
                      <a:noFill/>
                    </a:lnR>
                    <a:lnT>
                      <a:noFill/>
                    </a:lnT>
                    <a:lnB>
                      <a:noFill/>
                    </a:lnB>
                  </a:tcPr>
                </a:tc>
                <a:extLst>
                  <a:ext uri="{0D108BD9-81ED-4DB2-BD59-A6C34878D82A}">
                    <a16:rowId xmlns:a16="http://schemas.microsoft.com/office/drawing/2014/main" val="3512774563"/>
                  </a:ext>
                </a:extLst>
              </a:tr>
              <a:tr h="316153">
                <a:tc>
                  <a:txBody>
                    <a:bodyPr/>
                    <a:lstStyle/>
                    <a:p>
                      <a:pPr algn="l" fontAlgn="b"/>
                      <a:r>
                        <a:rPr lang="en-IN" sz="2000" b="0" i="0" u="none" strike="noStrike">
                          <a:solidFill>
                            <a:srgbClr val="000000"/>
                          </a:solidFill>
                          <a:effectLst/>
                          <a:latin typeface="Calibri" panose="020F0502020204030204" pitchFamily="34" charset="0"/>
                        </a:rPr>
                        <a:t>SA</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3.7</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5.3</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7.6</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0%</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0%</a:t>
                      </a:r>
                    </a:p>
                  </a:txBody>
                  <a:tcPr marL="7620" marR="7620" marT="7620" marB="0" anchor="b">
                    <a:lnL>
                      <a:noFill/>
                    </a:lnL>
                    <a:lnR>
                      <a:noFill/>
                    </a:lnR>
                    <a:lnT>
                      <a:noFill/>
                    </a:lnT>
                    <a:lnB>
                      <a:noFill/>
                    </a:lnB>
                  </a:tcPr>
                </a:tc>
                <a:tc>
                  <a:txBody>
                    <a:bodyPr/>
                    <a:lstStyle/>
                    <a:p>
                      <a:pPr algn="r" fontAlgn="b"/>
                      <a:r>
                        <a:rPr lang="en-IN" sz="2000" b="0" i="0" u="none" strike="noStrike">
                          <a:solidFill>
                            <a:srgbClr val="000000"/>
                          </a:solidFill>
                          <a:effectLst/>
                          <a:latin typeface="Calibri" panose="020F0502020204030204" pitchFamily="34" charset="0"/>
                        </a:rPr>
                        <a:t>0%</a:t>
                      </a:r>
                    </a:p>
                  </a:txBody>
                  <a:tcPr marL="7620" marR="7620" marT="7620" marB="0" anchor="b">
                    <a:lnL>
                      <a:noFill/>
                    </a:lnL>
                    <a:lnR>
                      <a:noFill/>
                    </a:lnR>
                    <a:lnT>
                      <a:noFill/>
                    </a:lnT>
                    <a:lnB>
                      <a:noFill/>
                    </a:lnB>
                  </a:tcPr>
                </a:tc>
                <a:extLst>
                  <a:ext uri="{0D108BD9-81ED-4DB2-BD59-A6C34878D82A}">
                    <a16:rowId xmlns:a16="http://schemas.microsoft.com/office/drawing/2014/main" val="479031820"/>
                  </a:ext>
                </a:extLst>
              </a:tr>
              <a:tr h="316153">
                <a:tc>
                  <a:txBody>
                    <a:bodyPr/>
                    <a:lstStyle/>
                    <a:p>
                      <a:pPr algn="l" fontAlgn="b"/>
                      <a:r>
                        <a:rPr lang="en-IN" sz="2000" b="1" i="0" u="none" strike="noStrike">
                          <a:solidFill>
                            <a:srgbClr val="000000"/>
                          </a:solidFill>
                          <a:effectLst/>
                          <a:latin typeface="Calibri" panose="020F0502020204030204" pitchFamily="34" charset="0"/>
                        </a:rPr>
                        <a:t>BRICS</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94.8</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100.2</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514.8</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8%</a:t>
                      </a:r>
                    </a:p>
                  </a:txBody>
                  <a:tcPr marL="7620" marR="7620" marT="7620" marB="0" anchor="b">
                    <a:lnL>
                      <a:noFill/>
                    </a:lnL>
                    <a:lnR>
                      <a:noFill/>
                    </a:lnR>
                    <a:lnT>
                      <a:noFill/>
                    </a:lnT>
                    <a:lnB>
                      <a:noFill/>
                    </a:lnB>
                  </a:tcPr>
                </a:tc>
                <a:tc>
                  <a:txBody>
                    <a:bodyPr/>
                    <a:lstStyle/>
                    <a:p>
                      <a:pPr algn="r" fontAlgn="b"/>
                      <a:r>
                        <a:rPr lang="en-IN" sz="2000" b="1" i="0" u="none" strike="noStrike">
                          <a:solidFill>
                            <a:srgbClr val="000000"/>
                          </a:solidFill>
                          <a:effectLst/>
                          <a:latin typeface="Calibri" panose="020F0502020204030204" pitchFamily="34" charset="0"/>
                        </a:rPr>
                        <a:t>5%</a:t>
                      </a:r>
                    </a:p>
                  </a:txBody>
                  <a:tcPr marL="7620" marR="7620" marT="7620" marB="0" anchor="b">
                    <a:lnL>
                      <a:noFill/>
                    </a:lnL>
                    <a:lnR>
                      <a:noFill/>
                    </a:lnR>
                    <a:lnT>
                      <a:noFill/>
                    </a:lnT>
                    <a:lnB>
                      <a:noFill/>
                    </a:lnB>
                  </a:tcPr>
                </a:tc>
                <a:tc>
                  <a:txBody>
                    <a:bodyPr/>
                    <a:lstStyle/>
                    <a:p>
                      <a:pPr algn="r" fontAlgn="b"/>
                      <a:r>
                        <a:rPr lang="en-IN" sz="2000" b="1" i="0" u="none" strike="noStrike" dirty="0">
                          <a:solidFill>
                            <a:srgbClr val="000000"/>
                          </a:solidFill>
                          <a:effectLst/>
                          <a:latin typeface="Calibri" panose="020F0502020204030204" pitchFamily="34" charset="0"/>
                        </a:rPr>
                        <a:t>21%</a:t>
                      </a:r>
                    </a:p>
                  </a:txBody>
                  <a:tcPr marL="7620" marR="7620" marT="7620" marB="0" anchor="b">
                    <a:lnL>
                      <a:noFill/>
                    </a:lnL>
                    <a:lnR>
                      <a:noFill/>
                    </a:lnR>
                    <a:lnT>
                      <a:noFill/>
                    </a:lnT>
                    <a:lnB>
                      <a:noFill/>
                    </a:lnB>
                  </a:tcPr>
                </a:tc>
                <a:extLst>
                  <a:ext uri="{0D108BD9-81ED-4DB2-BD59-A6C34878D82A}">
                    <a16:rowId xmlns:a16="http://schemas.microsoft.com/office/drawing/2014/main" val="2581218539"/>
                  </a:ext>
                </a:extLst>
              </a:tr>
            </a:tbl>
          </a:graphicData>
        </a:graphic>
      </p:graphicFrame>
    </p:spTree>
    <p:extLst>
      <p:ext uri="{BB962C8B-B14F-4D97-AF65-F5344CB8AC3E}">
        <p14:creationId xmlns:p14="http://schemas.microsoft.com/office/powerpoint/2010/main" val="34781812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32092-7AB8-4345-852B-5717D06E3751}"/>
              </a:ext>
            </a:extLst>
          </p:cNvPr>
          <p:cNvSpPr>
            <a:spLocks noGrp="1"/>
          </p:cNvSpPr>
          <p:nvPr>
            <p:ph type="title"/>
          </p:nvPr>
        </p:nvSpPr>
        <p:spPr>
          <a:xfrm>
            <a:off x="838200" y="271154"/>
            <a:ext cx="10515600" cy="1009651"/>
          </a:xfrm>
        </p:spPr>
        <p:txBody>
          <a:bodyPr/>
          <a:lstStyle/>
          <a:p>
            <a:pPr algn="ctr"/>
            <a:r>
              <a:rPr lang="en-US" b="1" dirty="0"/>
              <a:t>The Rise of the G20</a:t>
            </a:r>
            <a:endParaRPr lang="en-IN" b="1" dirty="0"/>
          </a:p>
        </p:txBody>
      </p:sp>
      <p:sp>
        <p:nvSpPr>
          <p:cNvPr id="3" name="Content Placeholder 2">
            <a:extLst>
              <a:ext uri="{FF2B5EF4-FFF2-40B4-BE49-F238E27FC236}">
                <a16:creationId xmlns:a16="http://schemas.microsoft.com/office/drawing/2014/main" id="{411B4629-4DEE-4D40-BF48-2BC73A80EA5E}"/>
              </a:ext>
            </a:extLst>
          </p:cNvPr>
          <p:cNvSpPr>
            <a:spLocks noGrp="1"/>
          </p:cNvSpPr>
          <p:nvPr>
            <p:ph idx="1"/>
          </p:nvPr>
        </p:nvSpPr>
        <p:spPr>
          <a:xfrm>
            <a:off x="838200" y="1091382"/>
            <a:ext cx="10515600" cy="5085582"/>
          </a:xfrm>
        </p:spPr>
        <p:txBody>
          <a:bodyPr>
            <a:normAutofit fontScale="77500" lnSpcReduction="20000"/>
          </a:bodyPr>
          <a:lstStyle/>
          <a:p>
            <a:endParaRPr lang="en-US" dirty="0"/>
          </a:p>
          <a:p>
            <a:r>
              <a:rPr lang="en-US" dirty="0"/>
              <a:t>Addressing the crisis in multilateralism and misalignment in global governance</a:t>
            </a:r>
          </a:p>
          <a:p>
            <a:pPr lvl="1"/>
            <a:r>
              <a:rPr lang="en-US" dirty="0"/>
              <a:t>G 20 constituted as an FMCBG forum during the Asian Financial Crisis in 1999.</a:t>
            </a:r>
          </a:p>
          <a:p>
            <a:pPr lvl="1"/>
            <a:r>
              <a:rPr lang="en-US" dirty="0"/>
              <a:t>G 20 countries together account for 70-80% of global income, trade and population</a:t>
            </a:r>
          </a:p>
          <a:p>
            <a:pPr lvl="1"/>
            <a:r>
              <a:rPr lang="en-US" dirty="0"/>
              <a:t>Elevated to Leaders level and superseded the G7 as the premier forum for global economic cooperation (G 20 Leaders Declaration at their third Summit in Pittsburgh)</a:t>
            </a:r>
          </a:p>
          <a:p>
            <a:pPr lvl="1"/>
            <a:r>
              <a:rPr lang="en-US" dirty="0"/>
              <a:t>Over-representation of Europe addressed through exclusion of Spain and inclusion of Argentina and South Africa. Spain, Chair of ASEAN and two African countries (Chairs of AU and NEPAD) permanent invitees</a:t>
            </a:r>
          </a:p>
          <a:p>
            <a:r>
              <a:rPr lang="en-US" dirty="0"/>
              <a:t>Managing the fall out of the GFC</a:t>
            </a:r>
          </a:p>
          <a:p>
            <a:pPr lvl="1"/>
            <a:r>
              <a:rPr lang="en-US" dirty="0"/>
              <a:t>Coordination of macroeconomic policies</a:t>
            </a:r>
          </a:p>
          <a:p>
            <a:pPr lvl="1"/>
            <a:r>
              <a:rPr lang="en-US" dirty="0"/>
              <a:t>2</a:t>
            </a:r>
            <a:r>
              <a:rPr lang="en-US" baseline="30000" dirty="0"/>
              <a:t>nd</a:t>
            </a:r>
            <a:r>
              <a:rPr lang="en-US" dirty="0"/>
              <a:t> Summit at London: Assisted poor countries, innocent bystanders</a:t>
            </a:r>
          </a:p>
          <a:p>
            <a:pPr lvl="1"/>
            <a:r>
              <a:rPr lang="en-US" dirty="0"/>
              <a:t>Reforming Global Finance: proximate cause of the GFC</a:t>
            </a:r>
          </a:p>
          <a:p>
            <a:r>
              <a:rPr lang="en-US" dirty="0"/>
              <a:t>Getting a few systemically important countries to push</a:t>
            </a:r>
          </a:p>
          <a:p>
            <a:pPr lvl="1"/>
            <a:r>
              <a:rPr lang="en-US" dirty="0"/>
              <a:t>IMF Quota share reform I favour of EMDEs that its Board had been unable to agree</a:t>
            </a:r>
          </a:p>
          <a:p>
            <a:pPr lvl="1"/>
            <a:r>
              <a:rPr lang="en-US" dirty="0"/>
              <a:t>Global imbalances that IMF had failed to address : The Framework</a:t>
            </a:r>
          </a:p>
          <a:p>
            <a:pPr lvl="1"/>
            <a:r>
              <a:rPr lang="en-US" dirty="0"/>
              <a:t>Trade stalemate in the WTO Doha round : Most of the early Summits</a:t>
            </a:r>
          </a:p>
          <a:p>
            <a:pPr lvl="1"/>
            <a:r>
              <a:rPr lang="en-US" dirty="0"/>
              <a:t>Stalled UNFCCC Climate Change negotiations: London and Mexico Summits</a:t>
            </a:r>
            <a:endParaRPr lang="en-IN" dirty="0"/>
          </a:p>
        </p:txBody>
      </p:sp>
      <p:sp>
        <p:nvSpPr>
          <p:cNvPr id="4" name="Footer Placeholder 3">
            <a:extLst>
              <a:ext uri="{FF2B5EF4-FFF2-40B4-BE49-F238E27FC236}">
                <a16:creationId xmlns:a16="http://schemas.microsoft.com/office/drawing/2014/main" id="{3C907B5D-8C38-4A50-A5DE-8332F413459F}"/>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2EC7F053-DF5C-4192-AA9A-33F5D30F5952}"/>
              </a:ext>
            </a:extLst>
          </p:cNvPr>
          <p:cNvSpPr>
            <a:spLocks noGrp="1"/>
          </p:cNvSpPr>
          <p:nvPr>
            <p:ph type="sldNum" sz="quarter" idx="12"/>
          </p:nvPr>
        </p:nvSpPr>
        <p:spPr/>
        <p:txBody>
          <a:bodyPr/>
          <a:lstStyle/>
          <a:p>
            <a:fld id="{9514A5EE-0DBF-461F-8F2C-B64263471E91}" type="slidenum">
              <a:rPr lang="en-IN" smtClean="0"/>
              <a:t>19</a:t>
            </a:fld>
            <a:endParaRPr lang="en-IN"/>
          </a:p>
        </p:txBody>
      </p:sp>
    </p:spTree>
    <p:extLst>
      <p:ext uri="{BB962C8B-B14F-4D97-AF65-F5344CB8AC3E}">
        <p14:creationId xmlns:p14="http://schemas.microsoft.com/office/powerpoint/2010/main" val="4218405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FC067-5E8F-4B3D-AEE1-BA2AEE473286}"/>
              </a:ext>
            </a:extLst>
          </p:cNvPr>
          <p:cNvSpPr>
            <a:spLocks noGrp="1"/>
          </p:cNvSpPr>
          <p:nvPr>
            <p:ph type="title"/>
          </p:nvPr>
        </p:nvSpPr>
        <p:spPr/>
        <p:txBody>
          <a:bodyPr/>
          <a:lstStyle/>
          <a:p>
            <a:pPr algn="ctr"/>
            <a:r>
              <a:rPr lang="en-US" b="1" dirty="0"/>
              <a:t>Overview</a:t>
            </a:r>
            <a:endParaRPr lang="en-IN" b="1" dirty="0"/>
          </a:p>
        </p:txBody>
      </p:sp>
      <p:sp>
        <p:nvSpPr>
          <p:cNvPr id="3" name="Content Placeholder 2">
            <a:extLst>
              <a:ext uri="{FF2B5EF4-FFF2-40B4-BE49-F238E27FC236}">
                <a16:creationId xmlns:a16="http://schemas.microsoft.com/office/drawing/2014/main" id="{CDA10120-66D6-4420-8551-AA4C8FE8E87F}"/>
              </a:ext>
            </a:extLst>
          </p:cNvPr>
          <p:cNvSpPr>
            <a:spLocks noGrp="1"/>
          </p:cNvSpPr>
          <p:nvPr>
            <p:ph idx="1"/>
          </p:nvPr>
        </p:nvSpPr>
        <p:spPr/>
        <p:txBody>
          <a:bodyPr/>
          <a:lstStyle/>
          <a:p>
            <a:r>
              <a:rPr lang="en-US" dirty="0"/>
              <a:t>Multilateralism and Globalization </a:t>
            </a:r>
          </a:p>
          <a:p>
            <a:r>
              <a:rPr lang="en-US" dirty="0"/>
              <a:t>Two major phases of multilateralism</a:t>
            </a:r>
          </a:p>
          <a:p>
            <a:r>
              <a:rPr lang="en-US" dirty="0"/>
              <a:t>Main features of the second phase of multilateralism </a:t>
            </a:r>
          </a:p>
          <a:p>
            <a:r>
              <a:rPr lang="en-US" dirty="0"/>
              <a:t>The crisis of the second phase of Multilateralism </a:t>
            </a:r>
          </a:p>
          <a:p>
            <a:r>
              <a:rPr lang="en-US" dirty="0"/>
              <a:t> The rise and decline of the G 20 and the rise of </a:t>
            </a:r>
            <a:r>
              <a:rPr lang="en-US" dirty="0" err="1"/>
              <a:t>Plurilateralism</a:t>
            </a:r>
            <a:endParaRPr lang="en-US" dirty="0"/>
          </a:p>
          <a:p>
            <a:r>
              <a:rPr lang="en-US" dirty="0"/>
              <a:t>Challenges in Reviving Multilateralism</a:t>
            </a:r>
          </a:p>
          <a:p>
            <a:r>
              <a:rPr lang="en-US" dirty="0"/>
              <a:t>Opportunities for India  </a:t>
            </a:r>
            <a:endParaRPr lang="en-IN" dirty="0"/>
          </a:p>
        </p:txBody>
      </p:sp>
      <p:sp>
        <p:nvSpPr>
          <p:cNvPr id="4" name="Footer Placeholder 3">
            <a:extLst>
              <a:ext uri="{FF2B5EF4-FFF2-40B4-BE49-F238E27FC236}">
                <a16:creationId xmlns:a16="http://schemas.microsoft.com/office/drawing/2014/main" id="{E13A218C-2C0F-412D-B4C0-D1D179C6D93B}"/>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77683C4D-9C3D-4978-9574-73E4A33E000A}"/>
              </a:ext>
            </a:extLst>
          </p:cNvPr>
          <p:cNvSpPr>
            <a:spLocks noGrp="1"/>
          </p:cNvSpPr>
          <p:nvPr>
            <p:ph type="sldNum" sz="quarter" idx="12"/>
          </p:nvPr>
        </p:nvSpPr>
        <p:spPr/>
        <p:txBody>
          <a:bodyPr/>
          <a:lstStyle/>
          <a:p>
            <a:fld id="{9514A5EE-0DBF-461F-8F2C-B64263471E91}" type="slidenum">
              <a:rPr lang="en-IN" smtClean="0"/>
              <a:t>2</a:t>
            </a:fld>
            <a:endParaRPr lang="en-IN"/>
          </a:p>
        </p:txBody>
      </p:sp>
    </p:spTree>
    <p:extLst>
      <p:ext uri="{BB962C8B-B14F-4D97-AF65-F5344CB8AC3E}">
        <p14:creationId xmlns:p14="http://schemas.microsoft.com/office/powerpoint/2010/main" val="25396277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122EA-2C5B-41CD-AAF3-60D694DFA98C}"/>
              </a:ext>
            </a:extLst>
          </p:cNvPr>
          <p:cNvSpPr>
            <a:spLocks noGrp="1"/>
          </p:cNvSpPr>
          <p:nvPr>
            <p:ph type="title"/>
          </p:nvPr>
        </p:nvSpPr>
        <p:spPr/>
        <p:txBody>
          <a:bodyPr>
            <a:normAutofit/>
          </a:bodyPr>
          <a:lstStyle/>
          <a:p>
            <a:pPr algn="ctr"/>
            <a:r>
              <a:rPr lang="en-US" sz="4000" b="1" dirty="0"/>
              <a:t>The G 20 and Multilateral Economic Cooperation</a:t>
            </a:r>
            <a:endParaRPr lang="en-IN" sz="4000" b="1" dirty="0"/>
          </a:p>
        </p:txBody>
      </p:sp>
      <p:sp>
        <p:nvSpPr>
          <p:cNvPr id="3" name="Content Placeholder 2">
            <a:extLst>
              <a:ext uri="{FF2B5EF4-FFF2-40B4-BE49-F238E27FC236}">
                <a16:creationId xmlns:a16="http://schemas.microsoft.com/office/drawing/2014/main" id="{3C00646A-CAAE-463F-98B7-53BF0F226965}"/>
              </a:ext>
            </a:extLst>
          </p:cNvPr>
          <p:cNvSpPr>
            <a:spLocks noGrp="1"/>
          </p:cNvSpPr>
          <p:nvPr>
            <p:ph idx="1"/>
          </p:nvPr>
        </p:nvSpPr>
        <p:spPr>
          <a:xfrm>
            <a:off x="838200" y="1533832"/>
            <a:ext cx="10515600" cy="4643131"/>
          </a:xfrm>
        </p:spPr>
        <p:txBody>
          <a:bodyPr>
            <a:normAutofit fontScale="85000" lnSpcReduction="20000"/>
          </a:bodyPr>
          <a:lstStyle/>
          <a:p>
            <a:r>
              <a:rPr lang="en-US" dirty="0"/>
              <a:t>Compact forum of systemically important countries conducive for informal discussions and decision making, like the Concert of Europe and the G7. The more inclusive League of Nations and UN too unwieldy for quick and effective decision making. </a:t>
            </a:r>
          </a:p>
          <a:p>
            <a:r>
              <a:rPr lang="en-US" dirty="0"/>
              <a:t>After first few summits, Chair alternated between advanced and developing countries through a bucket system.</a:t>
            </a:r>
          </a:p>
          <a:p>
            <a:r>
              <a:rPr lang="en-US" dirty="0"/>
              <a:t>Conscious decision not to have a permanent secretariat to avoid bureaucratization/automation of agendas. The process expected to be Leader driven through the Chair and the (mostly ineffectual) Troika</a:t>
            </a:r>
          </a:p>
          <a:p>
            <a:r>
              <a:rPr lang="en-US" dirty="0"/>
              <a:t>Despite differences between the Americans and the US on issues such as regulatory reform, global imbalances and the IMS, the G 7 continued to operate as a pressure group within the G 20. EMDEs, including BRICS, never coordinated policies. </a:t>
            </a:r>
          </a:p>
          <a:p>
            <a:r>
              <a:rPr lang="en-US" dirty="0"/>
              <a:t>China and Germany gained the most in geopolitical stature from the rise of the G 20. The big three: US, Germany and China.</a:t>
            </a:r>
          </a:p>
          <a:p>
            <a:endParaRPr lang="en-IN" dirty="0"/>
          </a:p>
        </p:txBody>
      </p:sp>
      <p:sp>
        <p:nvSpPr>
          <p:cNvPr id="4" name="Footer Placeholder 3">
            <a:extLst>
              <a:ext uri="{FF2B5EF4-FFF2-40B4-BE49-F238E27FC236}">
                <a16:creationId xmlns:a16="http://schemas.microsoft.com/office/drawing/2014/main" id="{7C4D7F35-2D67-4F83-8F01-58F967B5828D}"/>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88D512BF-6CDE-4BC6-A3D8-1AB52C467A17}"/>
              </a:ext>
            </a:extLst>
          </p:cNvPr>
          <p:cNvSpPr>
            <a:spLocks noGrp="1"/>
          </p:cNvSpPr>
          <p:nvPr>
            <p:ph type="sldNum" sz="quarter" idx="12"/>
          </p:nvPr>
        </p:nvSpPr>
        <p:spPr/>
        <p:txBody>
          <a:bodyPr/>
          <a:lstStyle/>
          <a:p>
            <a:fld id="{9514A5EE-0DBF-461F-8F2C-B64263471E91}" type="slidenum">
              <a:rPr lang="en-IN" smtClean="0"/>
              <a:t>20</a:t>
            </a:fld>
            <a:endParaRPr lang="en-IN"/>
          </a:p>
        </p:txBody>
      </p:sp>
    </p:spTree>
    <p:extLst>
      <p:ext uri="{BB962C8B-B14F-4D97-AF65-F5344CB8AC3E}">
        <p14:creationId xmlns:p14="http://schemas.microsoft.com/office/powerpoint/2010/main" val="332740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15587-4294-4370-B6F9-EC4732F7A455}"/>
              </a:ext>
            </a:extLst>
          </p:cNvPr>
          <p:cNvSpPr>
            <a:spLocks noGrp="1"/>
          </p:cNvSpPr>
          <p:nvPr>
            <p:ph type="title"/>
          </p:nvPr>
        </p:nvSpPr>
        <p:spPr/>
        <p:txBody>
          <a:bodyPr/>
          <a:lstStyle/>
          <a:p>
            <a:pPr algn="ctr"/>
            <a:r>
              <a:rPr lang="en-US" b="1" dirty="0"/>
              <a:t>The Decline of the G 20?</a:t>
            </a:r>
            <a:endParaRPr lang="en-IN" b="1" dirty="0"/>
          </a:p>
        </p:txBody>
      </p:sp>
      <p:sp>
        <p:nvSpPr>
          <p:cNvPr id="3" name="Content Placeholder 2">
            <a:extLst>
              <a:ext uri="{FF2B5EF4-FFF2-40B4-BE49-F238E27FC236}">
                <a16:creationId xmlns:a16="http://schemas.microsoft.com/office/drawing/2014/main" id="{A9B11EF8-CB93-4591-BFE8-B9210C6E4C4E}"/>
              </a:ext>
            </a:extLst>
          </p:cNvPr>
          <p:cNvSpPr>
            <a:spLocks noGrp="1"/>
          </p:cNvSpPr>
          <p:nvPr>
            <p:ph idx="1"/>
          </p:nvPr>
        </p:nvSpPr>
        <p:spPr>
          <a:xfrm>
            <a:off x="838200" y="1425677"/>
            <a:ext cx="10515600" cy="4751286"/>
          </a:xfrm>
        </p:spPr>
        <p:txBody>
          <a:bodyPr>
            <a:normAutofit fontScale="92500"/>
          </a:bodyPr>
          <a:lstStyle/>
          <a:p>
            <a:r>
              <a:rPr lang="en-US" dirty="0"/>
              <a:t>With revival of growth in AEs after 2014, and decline in EMDEs, G 20 reduced to platitudinous statements repeated from Summit to Summit. Focus shifted to high profile bilateral meetings on the sidelines. </a:t>
            </a:r>
          </a:p>
          <a:p>
            <a:r>
              <a:rPr lang="en-US" dirty="0"/>
              <a:t>Transatlantic schism under the Trump Presidency has so far prevented a reversion to primacy of the G 7 </a:t>
            </a:r>
          </a:p>
          <a:p>
            <a:r>
              <a:rPr lang="en-US" dirty="0"/>
              <a:t>Convergence between AEs and EMDEs has slowed considerably after the crisis, especially when per capita income is considered. Most of the gains in economic weight by EMDEs cornered by China. India seemed on track to join China, but seems to be falling off the radar. China’s geopolitical claims have been enhanced by the Covid Pandemic that they seem to have handled better than the West, and its robust economic recovery even as AEs, and EMDEs,  flounder.</a:t>
            </a:r>
          </a:p>
          <a:p>
            <a:pPr marL="457200" lvl="1" indent="0">
              <a:buNone/>
            </a:pPr>
            <a:endParaRPr lang="en-US" dirty="0"/>
          </a:p>
          <a:p>
            <a:endParaRPr lang="en-US" dirty="0"/>
          </a:p>
          <a:p>
            <a:endParaRPr lang="en-US" dirty="0"/>
          </a:p>
          <a:p>
            <a:endParaRPr lang="en-US" dirty="0"/>
          </a:p>
          <a:p>
            <a:endParaRPr lang="en-IN" dirty="0"/>
          </a:p>
        </p:txBody>
      </p:sp>
      <p:sp>
        <p:nvSpPr>
          <p:cNvPr id="4" name="Footer Placeholder 3">
            <a:extLst>
              <a:ext uri="{FF2B5EF4-FFF2-40B4-BE49-F238E27FC236}">
                <a16:creationId xmlns:a16="http://schemas.microsoft.com/office/drawing/2014/main" id="{7475652E-BC84-48BD-8A83-963B519EDDF7}"/>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E3C7ED84-0511-4F9B-9D93-4DF4A683FBC5}"/>
              </a:ext>
            </a:extLst>
          </p:cNvPr>
          <p:cNvSpPr>
            <a:spLocks noGrp="1"/>
          </p:cNvSpPr>
          <p:nvPr>
            <p:ph type="sldNum" sz="quarter" idx="12"/>
          </p:nvPr>
        </p:nvSpPr>
        <p:spPr/>
        <p:txBody>
          <a:bodyPr/>
          <a:lstStyle/>
          <a:p>
            <a:fld id="{9514A5EE-0DBF-461F-8F2C-B64263471E91}" type="slidenum">
              <a:rPr lang="en-IN" smtClean="0"/>
              <a:t>21</a:t>
            </a:fld>
            <a:endParaRPr lang="en-IN"/>
          </a:p>
        </p:txBody>
      </p:sp>
    </p:spTree>
    <p:extLst>
      <p:ext uri="{BB962C8B-B14F-4D97-AF65-F5344CB8AC3E}">
        <p14:creationId xmlns:p14="http://schemas.microsoft.com/office/powerpoint/2010/main" val="609665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1B93859-BF2C-4ED0-8D41-2FF4159B4BA7}"/>
              </a:ext>
            </a:extLst>
          </p:cNvPr>
          <p:cNvSpPr>
            <a:spLocks noGrp="1"/>
          </p:cNvSpPr>
          <p:nvPr>
            <p:ph type="title"/>
          </p:nvPr>
        </p:nvSpPr>
        <p:spPr>
          <a:xfrm>
            <a:off x="838200" y="335902"/>
            <a:ext cx="10515600" cy="1093529"/>
          </a:xfrm>
        </p:spPr>
        <p:txBody>
          <a:bodyPr/>
          <a:lstStyle/>
          <a:p>
            <a:pPr algn="ctr"/>
            <a:r>
              <a:rPr lang="en-US" b="1" dirty="0"/>
              <a:t>Global Growth After the GFC</a:t>
            </a:r>
            <a:endParaRPr lang="en-IN" b="1" dirty="0"/>
          </a:p>
        </p:txBody>
      </p:sp>
      <p:sp>
        <p:nvSpPr>
          <p:cNvPr id="4" name="Footer Placeholder 3">
            <a:extLst>
              <a:ext uri="{FF2B5EF4-FFF2-40B4-BE49-F238E27FC236}">
                <a16:creationId xmlns:a16="http://schemas.microsoft.com/office/drawing/2014/main" id="{A8120FD1-F372-4622-8D3B-0188F6EFAFE0}"/>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FCDCF144-A033-4154-8627-30C26D1630B8}"/>
              </a:ext>
            </a:extLst>
          </p:cNvPr>
          <p:cNvSpPr>
            <a:spLocks noGrp="1"/>
          </p:cNvSpPr>
          <p:nvPr>
            <p:ph type="sldNum" sz="quarter" idx="12"/>
          </p:nvPr>
        </p:nvSpPr>
        <p:spPr/>
        <p:txBody>
          <a:bodyPr/>
          <a:lstStyle/>
          <a:p>
            <a:fld id="{9514A5EE-0DBF-461F-8F2C-B64263471E91}" type="slidenum">
              <a:rPr lang="en-IN" smtClean="0"/>
              <a:t>22</a:t>
            </a:fld>
            <a:endParaRPr lang="en-IN"/>
          </a:p>
        </p:txBody>
      </p:sp>
      <p:graphicFrame>
        <p:nvGraphicFramePr>
          <p:cNvPr id="8" name="Object 7">
            <a:extLst>
              <a:ext uri="{FF2B5EF4-FFF2-40B4-BE49-F238E27FC236}">
                <a16:creationId xmlns:a16="http://schemas.microsoft.com/office/drawing/2014/main" id="{7EE2369D-F0F6-4B41-B2D6-683EF6E599B5}"/>
              </a:ext>
            </a:extLst>
          </p:cNvPr>
          <p:cNvGraphicFramePr>
            <a:graphicFrameLocks noChangeAspect="1"/>
          </p:cNvGraphicFramePr>
          <p:nvPr>
            <p:extLst>
              <p:ext uri="{D42A27DB-BD31-4B8C-83A1-F6EECF244321}">
                <p14:modId xmlns:p14="http://schemas.microsoft.com/office/powerpoint/2010/main" val="251221309"/>
              </p:ext>
            </p:extLst>
          </p:nvPr>
        </p:nvGraphicFramePr>
        <p:xfrm>
          <a:off x="3779645" y="1213146"/>
          <a:ext cx="3376936" cy="5143204"/>
        </p:xfrm>
        <a:graphic>
          <a:graphicData uri="http://schemas.openxmlformats.org/presentationml/2006/ole">
            <mc:AlternateContent xmlns:mc="http://schemas.openxmlformats.org/markup-compatibility/2006">
              <mc:Choice xmlns:v="urn:schemas-microsoft-com:vml" Requires="v">
                <p:oleObj name="Worksheet" r:id="rId2" imgW="2887803" imgH="4396897" progId="Excel.Sheet.12">
                  <p:embed/>
                </p:oleObj>
              </mc:Choice>
              <mc:Fallback>
                <p:oleObj name="Worksheet" r:id="rId2" imgW="2887803" imgH="4396897" progId="Excel.Sheet.12">
                  <p:embed/>
                  <p:pic>
                    <p:nvPicPr>
                      <p:cNvPr id="0" name=""/>
                      <p:cNvPicPr/>
                      <p:nvPr/>
                    </p:nvPicPr>
                    <p:blipFill>
                      <a:blip r:embed="rId3"/>
                      <a:stretch>
                        <a:fillRect/>
                      </a:stretch>
                    </p:blipFill>
                    <p:spPr>
                      <a:xfrm>
                        <a:off x="3779645" y="1213146"/>
                        <a:ext cx="3376936" cy="5143204"/>
                      </a:xfrm>
                      <a:prstGeom prst="rect">
                        <a:avLst/>
                      </a:prstGeom>
                    </p:spPr>
                  </p:pic>
                </p:oleObj>
              </mc:Fallback>
            </mc:AlternateContent>
          </a:graphicData>
        </a:graphic>
      </p:graphicFrame>
    </p:spTree>
    <p:extLst>
      <p:ext uri="{BB962C8B-B14F-4D97-AF65-F5344CB8AC3E}">
        <p14:creationId xmlns:p14="http://schemas.microsoft.com/office/powerpoint/2010/main" val="345594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0A1E2-AEEE-4CC2-AF5A-EB728EC6BFD7}"/>
              </a:ext>
            </a:extLst>
          </p:cNvPr>
          <p:cNvSpPr>
            <a:spLocks noGrp="1"/>
          </p:cNvSpPr>
          <p:nvPr>
            <p:ph type="title"/>
          </p:nvPr>
        </p:nvSpPr>
        <p:spPr>
          <a:xfrm>
            <a:off x="759542" y="406194"/>
            <a:ext cx="10515600" cy="1009651"/>
          </a:xfrm>
        </p:spPr>
        <p:txBody>
          <a:bodyPr/>
          <a:lstStyle/>
          <a:p>
            <a:pPr algn="ctr"/>
            <a:r>
              <a:rPr lang="en-US" b="1" dirty="0" err="1"/>
              <a:t>Plurilateralism</a:t>
            </a:r>
            <a:endParaRPr lang="en-IN" b="1" dirty="0"/>
          </a:p>
        </p:txBody>
      </p:sp>
      <p:sp>
        <p:nvSpPr>
          <p:cNvPr id="3" name="Content Placeholder 2">
            <a:extLst>
              <a:ext uri="{FF2B5EF4-FFF2-40B4-BE49-F238E27FC236}">
                <a16:creationId xmlns:a16="http://schemas.microsoft.com/office/drawing/2014/main" id="{ACAD1F35-2ED7-40C1-A9F8-80D98B6551AA}"/>
              </a:ext>
            </a:extLst>
          </p:cNvPr>
          <p:cNvSpPr>
            <a:spLocks noGrp="1"/>
          </p:cNvSpPr>
          <p:nvPr>
            <p:ph idx="1"/>
          </p:nvPr>
        </p:nvSpPr>
        <p:spPr>
          <a:xfrm>
            <a:off x="838200" y="1415845"/>
            <a:ext cx="10515600" cy="4761118"/>
          </a:xfrm>
        </p:spPr>
        <p:txBody>
          <a:bodyPr/>
          <a:lstStyle/>
          <a:p>
            <a:r>
              <a:rPr lang="en-US" dirty="0" err="1"/>
              <a:t>Plurilateralism</a:t>
            </a:r>
            <a:r>
              <a:rPr lang="en-US" dirty="0"/>
              <a:t>, such as CPTPP, RCEP, BRI a response to failing multilateralism</a:t>
            </a:r>
          </a:p>
          <a:p>
            <a:r>
              <a:rPr lang="en-US" dirty="0"/>
              <a:t>Danger of a new cold war, with the world splintering into a G7 led alliance of democracies and a </a:t>
            </a:r>
            <a:r>
              <a:rPr lang="en-US" dirty="0" err="1"/>
              <a:t>Vhina</a:t>
            </a:r>
            <a:r>
              <a:rPr lang="en-US" dirty="0"/>
              <a:t> led alliance of Strong States.</a:t>
            </a:r>
          </a:p>
          <a:p>
            <a:r>
              <a:rPr lang="en-US" dirty="0"/>
              <a:t>Suboptimal response to globalization</a:t>
            </a:r>
          </a:p>
          <a:p>
            <a:r>
              <a:rPr lang="en-US" dirty="0"/>
              <a:t>Dividends from </a:t>
            </a:r>
            <a:r>
              <a:rPr lang="en-US" dirty="0" err="1"/>
              <a:t>plurilateralism</a:t>
            </a:r>
            <a:r>
              <a:rPr lang="en-US" dirty="0"/>
              <a:t> limited as it cannot be the answer to major problems that can have only global solutions:</a:t>
            </a:r>
          </a:p>
          <a:p>
            <a:pPr lvl="1"/>
            <a:r>
              <a:rPr lang="en-US" dirty="0"/>
              <a:t>Welfare effects of Trade</a:t>
            </a:r>
          </a:p>
          <a:p>
            <a:pPr lvl="1"/>
            <a:r>
              <a:rPr lang="en-US" dirty="0"/>
              <a:t>Addressing Climate change</a:t>
            </a:r>
          </a:p>
          <a:p>
            <a:pPr lvl="1"/>
            <a:r>
              <a:rPr lang="en-US" dirty="0"/>
              <a:t>Avoiding the Thucydides trap to prevent major wars</a:t>
            </a:r>
          </a:p>
          <a:p>
            <a:pPr marL="0" indent="0">
              <a:buNone/>
            </a:pPr>
            <a:endParaRPr lang="en-IN" dirty="0"/>
          </a:p>
        </p:txBody>
      </p:sp>
      <p:sp>
        <p:nvSpPr>
          <p:cNvPr id="4" name="Footer Placeholder 3">
            <a:extLst>
              <a:ext uri="{FF2B5EF4-FFF2-40B4-BE49-F238E27FC236}">
                <a16:creationId xmlns:a16="http://schemas.microsoft.com/office/drawing/2014/main" id="{6C88382C-C6A3-44F0-BCF1-2CB21DE4D1DB}"/>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0D9E9B6A-90AA-45EE-B860-7401618B1896}"/>
              </a:ext>
            </a:extLst>
          </p:cNvPr>
          <p:cNvSpPr>
            <a:spLocks noGrp="1"/>
          </p:cNvSpPr>
          <p:nvPr>
            <p:ph type="sldNum" sz="quarter" idx="12"/>
          </p:nvPr>
        </p:nvSpPr>
        <p:spPr/>
        <p:txBody>
          <a:bodyPr/>
          <a:lstStyle/>
          <a:p>
            <a:fld id="{9514A5EE-0DBF-461F-8F2C-B64263471E91}" type="slidenum">
              <a:rPr lang="en-IN" smtClean="0"/>
              <a:t>23</a:t>
            </a:fld>
            <a:endParaRPr lang="en-IN"/>
          </a:p>
        </p:txBody>
      </p:sp>
    </p:spTree>
    <p:extLst>
      <p:ext uri="{BB962C8B-B14F-4D97-AF65-F5344CB8AC3E}">
        <p14:creationId xmlns:p14="http://schemas.microsoft.com/office/powerpoint/2010/main" val="28814243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9ED55-65E8-4AAB-B14E-216D7172796E}"/>
              </a:ext>
            </a:extLst>
          </p:cNvPr>
          <p:cNvSpPr>
            <a:spLocks noGrp="1"/>
          </p:cNvSpPr>
          <p:nvPr>
            <p:ph type="title"/>
          </p:nvPr>
        </p:nvSpPr>
        <p:spPr/>
        <p:txBody>
          <a:bodyPr/>
          <a:lstStyle/>
          <a:p>
            <a:r>
              <a:rPr lang="en-US" b="1" dirty="0"/>
              <a:t>Reviving Multilateralism: Looking Ahead</a:t>
            </a:r>
            <a:endParaRPr lang="en-IN" b="1" dirty="0"/>
          </a:p>
        </p:txBody>
      </p:sp>
      <p:sp>
        <p:nvSpPr>
          <p:cNvPr id="3" name="Content Placeholder 2">
            <a:extLst>
              <a:ext uri="{FF2B5EF4-FFF2-40B4-BE49-F238E27FC236}">
                <a16:creationId xmlns:a16="http://schemas.microsoft.com/office/drawing/2014/main" id="{6CC7CE3F-2D81-4071-AC3E-6F6FFC07FD36}"/>
              </a:ext>
            </a:extLst>
          </p:cNvPr>
          <p:cNvSpPr>
            <a:spLocks noGrp="1"/>
          </p:cNvSpPr>
          <p:nvPr>
            <p:ph idx="1"/>
          </p:nvPr>
        </p:nvSpPr>
        <p:spPr>
          <a:xfrm>
            <a:off x="838200" y="1427584"/>
            <a:ext cx="10515600" cy="4749379"/>
          </a:xfrm>
        </p:spPr>
        <p:txBody>
          <a:bodyPr>
            <a:normAutofit fontScale="85000" lnSpcReduction="10000"/>
          </a:bodyPr>
          <a:lstStyle/>
          <a:p>
            <a:r>
              <a:rPr lang="en-US" dirty="0"/>
              <a:t>Decline of globalization exaggerated</a:t>
            </a:r>
          </a:p>
          <a:p>
            <a:r>
              <a:rPr lang="en-US" dirty="0"/>
              <a:t>The Expectation is that the Biden Presidency would see the US return to multilateralism.</a:t>
            </a:r>
          </a:p>
          <a:p>
            <a:r>
              <a:rPr lang="en-US" dirty="0"/>
              <a:t>United Nations: Experience with both the League of Nations and the UN Security Council does not inspire confidence</a:t>
            </a:r>
          </a:p>
          <a:p>
            <a:r>
              <a:rPr lang="en-US" dirty="0"/>
              <a:t>Bretton Woods Institutions: Major reforms, and more inclusiveness, required to make them relevant again. </a:t>
            </a:r>
          </a:p>
          <a:p>
            <a:r>
              <a:rPr lang="en-US" dirty="0"/>
              <a:t>G 20</a:t>
            </a:r>
          </a:p>
          <a:p>
            <a:pPr lvl="1"/>
            <a:r>
              <a:rPr lang="en-US" dirty="0"/>
              <a:t>Moving beyond economic cooperation to security?</a:t>
            </a:r>
          </a:p>
          <a:p>
            <a:pPr lvl="1"/>
            <a:r>
              <a:rPr lang="en-US" dirty="0"/>
              <a:t>A permanent Secretariat?</a:t>
            </a:r>
          </a:p>
          <a:p>
            <a:r>
              <a:rPr lang="en-US" dirty="0"/>
              <a:t>A more compact G 10:  Since G 7 needs to accommodate China in global governance. May wish to include ‘Democratic’ India as a counter.</a:t>
            </a:r>
          </a:p>
          <a:p>
            <a:r>
              <a:rPr lang="en-US" dirty="0"/>
              <a:t>A new multi-stakeholder multilateralism that goes beyond </a:t>
            </a:r>
            <a:r>
              <a:rPr lang="en-US"/>
              <a:t>the Nation-State?</a:t>
            </a:r>
            <a:endParaRPr lang="en-US" dirty="0"/>
          </a:p>
          <a:p>
            <a:pPr marL="0" indent="0">
              <a:buNone/>
            </a:pPr>
            <a:endParaRPr lang="en-US" dirty="0"/>
          </a:p>
          <a:p>
            <a:endParaRPr lang="en-IN" dirty="0"/>
          </a:p>
        </p:txBody>
      </p:sp>
      <p:sp>
        <p:nvSpPr>
          <p:cNvPr id="4" name="Footer Placeholder 3">
            <a:extLst>
              <a:ext uri="{FF2B5EF4-FFF2-40B4-BE49-F238E27FC236}">
                <a16:creationId xmlns:a16="http://schemas.microsoft.com/office/drawing/2014/main" id="{98047060-347B-4D33-9D6F-D7FD11098ACC}"/>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210E2478-B21C-4788-B60B-65291AA6E8F8}"/>
              </a:ext>
            </a:extLst>
          </p:cNvPr>
          <p:cNvSpPr>
            <a:spLocks noGrp="1"/>
          </p:cNvSpPr>
          <p:nvPr>
            <p:ph type="sldNum" sz="quarter" idx="12"/>
          </p:nvPr>
        </p:nvSpPr>
        <p:spPr/>
        <p:txBody>
          <a:bodyPr/>
          <a:lstStyle/>
          <a:p>
            <a:fld id="{9514A5EE-0DBF-461F-8F2C-B64263471E91}" type="slidenum">
              <a:rPr lang="en-IN" smtClean="0"/>
              <a:t>24</a:t>
            </a:fld>
            <a:endParaRPr lang="en-IN"/>
          </a:p>
        </p:txBody>
      </p:sp>
    </p:spTree>
    <p:extLst>
      <p:ext uri="{BB962C8B-B14F-4D97-AF65-F5344CB8AC3E}">
        <p14:creationId xmlns:p14="http://schemas.microsoft.com/office/powerpoint/2010/main" val="22888822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73D1-DF05-44FF-BEEC-A229AC65EEAC}"/>
              </a:ext>
            </a:extLst>
          </p:cNvPr>
          <p:cNvSpPr>
            <a:spLocks noGrp="1"/>
          </p:cNvSpPr>
          <p:nvPr>
            <p:ph type="title"/>
          </p:nvPr>
        </p:nvSpPr>
        <p:spPr>
          <a:xfrm>
            <a:off x="838200" y="393290"/>
            <a:ext cx="10515600" cy="1297398"/>
          </a:xfrm>
        </p:spPr>
        <p:txBody>
          <a:bodyPr/>
          <a:lstStyle/>
          <a:p>
            <a:pPr algn="ctr"/>
            <a:r>
              <a:rPr lang="en-US" b="1" dirty="0"/>
              <a:t>Multilateral Opportunities for India</a:t>
            </a:r>
            <a:endParaRPr lang="en-IN" b="1" dirty="0"/>
          </a:p>
        </p:txBody>
      </p:sp>
      <p:sp>
        <p:nvSpPr>
          <p:cNvPr id="3" name="Content Placeholder 2">
            <a:extLst>
              <a:ext uri="{FF2B5EF4-FFF2-40B4-BE49-F238E27FC236}">
                <a16:creationId xmlns:a16="http://schemas.microsoft.com/office/drawing/2014/main" id="{9A103CA4-F9D3-4A59-91C4-8AB74953A100}"/>
              </a:ext>
            </a:extLst>
          </p:cNvPr>
          <p:cNvSpPr>
            <a:spLocks noGrp="1"/>
          </p:cNvSpPr>
          <p:nvPr>
            <p:ph idx="1"/>
          </p:nvPr>
        </p:nvSpPr>
        <p:spPr>
          <a:xfrm>
            <a:off x="838200" y="1818967"/>
            <a:ext cx="10515600" cy="4357995"/>
          </a:xfrm>
        </p:spPr>
        <p:txBody>
          <a:bodyPr/>
          <a:lstStyle/>
          <a:p>
            <a:r>
              <a:rPr lang="en-US" dirty="0"/>
              <a:t>India is too big to be excluded from major multilateral and plurilateral initiatives : RCEP door left permanently open for India</a:t>
            </a:r>
          </a:p>
          <a:p>
            <a:r>
              <a:rPr lang="en-US" dirty="0"/>
              <a:t>Multilateral opportunities arise on account </a:t>
            </a:r>
          </a:p>
          <a:p>
            <a:pPr lvl="1"/>
            <a:r>
              <a:rPr lang="en-US" dirty="0"/>
              <a:t>Size: population and economic size</a:t>
            </a:r>
          </a:p>
          <a:p>
            <a:pPr lvl="1"/>
            <a:r>
              <a:rPr lang="en-US" dirty="0"/>
              <a:t>Polity: ‘Democratic’ India seen as a counterweight to China </a:t>
            </a:r>
          </a:p>
          <a:p>
            <a:r>
              <a:rPr lang="en-US" dirty="0"/>
              <a:t>India would enhance its opportunities through sustained high growth, economic openness and retaining its democratic status in the eyes of the world. Its status on all three counts have </a:t>
            </a:r>
            <a:r>
              <a:rPr lang="en-US"/>
              <a:t>diminished recently</a:t>
            </a:r>
            <a:r>
              <a:rPr lang="en-US" dirty="0"/>
              <a:t>.</a:t>
            </a:r>
            <a:endParaRPr lang="en-IN" dirty="0"/>
          </a:p>
        </p:txBody>
      </p:sp>
      <p:sp>
        <p:nvSpPr>
          <p:cNvPr id="4" name="Footer Placeholder 3">
            <a:extLst>
              <a:ext uri="{FF2B5EF4-FFF2-40B4-BE49-F238E27FC236}">
                <a16:creationId xmlns:a16="http://schemas.microsoft.com/office/drawing/2014/main" id="{01BBFCD1-00DB-4B9B-9108-AB85002D441D}"/>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C8444D70-878C-4BF6-B6A8-959DB94B76D3}"/>
              </a:ext>
            </a:extLst>
          </p:cNvPr>
          <p:cNvSpPr>
            <a:spLocks noGrp="1"/>
          </p:cNvSpPr>
          <p:nvPr>
            <p:ph type="sldNum" sz="quarter" idx="12"/>
          </p:nvPr>
        </p:nvSpPr>
        <p:spPr/>
        <p:txBody>
          <a:bodyPr/>
          <a:lstStyle/>
          <a:p>
            <a:fld id="{9514A5EE-0DBF-461F-8F2C-B64263471E91}" type="slidenum">
              <a:rPr lang="en-IN" smtClean="0"/>
              <a:t>25</a:t>
            </a:fld>
            <a:endParaRPr lang="en-IN"/>
          </a:p>
        </p:txBody>
      </p:sp>
    </p:spTree>
    <p:extLst>
      <p:ext uri="{BB962C8B-B14F-4D97-AF65-F5344CB8AC3E}">
        <p14:creationId xmlns:p14="http://schemas.microsoft.com/office/powerpoint/2010/main" val="10657093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0BBBCA4-8289-4A98-9A26-B8612D863F06}"/>
              </a:ext>
            </a:extLst>
          </p:cNvPr>
          <p:cNvSpPr>
            <a:spLocks noGrp="1"/>
          </p:cNvSpPr>
          <p:nvPr>
            <p:ph type="title"/>
          </p:nvPr>
        </p:nvSpPr>
        <p:spPr>
          <a:xfrm>
            <a:off x="576211" y="2290916"/>
            <a:ext cx="10515600" cy="1249004"/>
          </a:xfrm>
        </p:spPr>
        <p:txBody>
          <a:bodyPr>
            <a:noAutofit/>
          </a:bodyPr>
          <a:lstStyle/>
          <a:p>
            <a:pPr algn="ctr"/>
            <a:r>
              <a:rPr lang="en-US" sz="9600" dirty="0"/>
              <a:t>The End </a:t>
            </a:r>
            <a:endParaRPr lang="en-IN" sz="9600" dirty="0"/>
          </a:p>
        </p:txBody>
      </p:sp>
      <p:sp>
        <p:nvSpPr>
          <p:cNvPr id="4" name="Footer Placeholder 3">
            <a:extLst>
              <a:ext uri="{FF2B5EF4-FFF2-40B4-BE49-F238E27FC236}">
                <a16:creationId xmlns:a16="http://schemas.microsoft.com/office/drawing/2014/main" id="{8B1F2758-DBAD-4972-B38F-F2D1D946DF5F}"/>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E76B3A9B-3752-46AE-84B4-67A2503646CF}"/>
              </a:ext>
            </a:extLst>
          </p:cNvPr>
          <p:cNvSpPr>
            <a:spLocks noGrp="1"/>
          </p:cNvSpPr>
          <p:nvPr>
            <p:ph type="sldNum" sz="quarter" idx="12"/>
          </p:nvPr>
        </p:nvSpPr>
        <p:spPr/>
        <p:txBody>
          <a:bodyPr/>
          <a:lstStyle/>
          <a:p>
            <a:fld id="{9514A5EE-0DBF-461F-8F2C-B64263471E91}" type="slidenum">
              <a:rPr lang="en-IN" smtClean="0"/>
              <a:t>26</a:t>
            </a:fld>
            <a:endParaRPr lang="en-IN"/>
          </a:p>
        </p:txBody>
      </p:sp>
    </p:spTree>
    <p:extLst>
      <p:ext uri="{BB962C8B-B14F-4D97-AF65-F5344CB8AC3E}">
        <p14:creationId xmlns:p14="http://schemas.microsoft.com/office/powerpoint/2010/main" val="1213093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47578-40F4-47B9-89AA-9C41E54E014B}"/>
              </a:ext>
            </a:extLst>
          </p:cNvPr>
          <p:cNvSpPr>
            <a:spLocks noGrp="1"/>
          </p:cNvSpPr>
          <p:nvPr>
            <p:ph type="title"/>
          </p:nvPr>
        </p:nvSpPr>
        <p:spPr/>
        <p:txBody>
          <a:bodyPr/>
          <a:lstStyle/>
          <a:p>
            <a:pPr algn="ctr"/>
            <a:r>
              <a:rPr lang="en-US" b="1" dirty="0"/>
              <a:t>Understanding Multilateralism</a:t>
            </a:r>
            <a:endParaRPr lang="en-IN" b="1" dirty="0"/>
          </a:p>
        </p:txBody>
      </p:sp>
      <p:sp>
        <p:nvSpPr>
          <p:cNvPr id="3" name="Content Placeholder 2">
            <a:extLst>
              <a:ext uri="{FF2B5EF4-FFF2-40B4-BE49-F238E27FC236}">
                <a16:creationId xmlns:a16="http://schemas.microsoft.com/office/drawing/2014/main" id="{AADB0AD2-C7C9-4143-8B43-3B2ED06107A3}"/>
              </a:ext>
            </a:extLst>
          </p:cNvPr>
          <p:cNvSpPr>
            <a:spLocks noGrp="1"/>
          </p:cNvSpPr>
          <p:nvPr>
            <p:ph idx="1"/>
          </p:nvPr>
        </p:nvSpPr>
        <p:spPr/>
        <p:txBody>
          <a:bodyPr>
            <a:normAutofit/>
          </a:bodyPr>
          <a:lstStyle/>
          <a:p>
            <a:r>
              <a:rPr lang="en-US" sz="3600" dirty="0"/>
              <a:t>Multilateralism and globalization advanced in tandem</a:t>
            </a:r>
          </a:p>
          <a:p>
            <a:r>
              <a:rPr lang="en-US" sz="3600" dirty="0"/>
              <a:t>Both weakened during episodes of heightened nationalism</a:t>
            </a:r>
          </a:p>
          <a:p>
            <a:r>
              <a:rPr lang="en-US" sz="3600" dirty="0"/>
              <a:t>Spinoffs: Global peace and prosperity</a:t>
            </a:r>
            <a:endParaRPr lang="en-IN" sz="3600" dirty="0"/>
          </a:p>
        </p:txBody>
      </p:sp>
      <p:sp>
        <p:nvSpPr>
          <p:cNvPr id="4" name="Footer Placeholder 3">
            <a:extLst>
              <a:ext uri="{FF2B5EF4-FFF2-40B4-BE49-F238E27FC236}">
                <a16:creationId xmlns:a16="http://schemas.microsoft.com/office/drawing/2014/main" id="{0F99CD16-E813-44DA-B42D-EE431C7D66FF}"/>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0740AC5C-9293-4065-94F7-A5A9801A02C9}"/>
              </a:ext>
            </a:extLst>
          </p:cNvPr>
          <p:cNvSpPr>
            <a:spLocks noGrp="1"/>
          </p:cNvSpPr>
          <p:nvPr>
            <p:ph type="sldNum" sz="quarter" idx="12"/>
          </p:nvPr>
        </p:nvSpPr>
        <p:spPr/>
        <p:txBody>
          <a:bodyPr/>
          <a:lstStyle/>
          <a:p>
            <a:fld id="{9514A5EE-0DBF-461F-8F2C-B64263471E91}" type="slidenum">
              <a:rPr lang="en-IN" smtClean="0"/>
              <a:t>3</a:t>
            </a:fld>
            <a:endParaRPr lang="en-IN"/>
          </a:p>
        </p:txBody>
      </p:sp>
    </p:spTree>
    <p:extLst>
      <p:ext uri="{BB962C8B-B14F-4D97-AF65-F5344CB8AC3E}">
        <p14:creationId xmlns:p14="http://schemas.microsoft.com/office/powerpoint/2010/main" val="2577485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C556C-4BAB-46A2-90A2-22B56D201FE0}"/>
              </a:ext>
            </a:extLst>
          </p:cNvPr>
          <p:cNvSpPr>
            <a:spLocks noGrp="1"/>
          </p:cNvSpPr>
          <p:nvPr>
            <p:ph type="title"/>
          </p:nvPr>
        </p:nvSpPr>
        <p:spPr>
          <a:xfrm>
            <a:off x="838200" y="365126"/>
            <a:ext cx="10515600" cy="997144"/>
          </a:xfrm>
        </p:spPr>
        <p:txBody>
          <a:bodyPr/>
          <a:lstStyle/>
          <a:p>
            <a:pPr algn="ctr"/>
            <a:r>
              <a:rPr lang="en-US" b="1" dirty="0"/>
              <a:t>Two Major Phases </a:t>
            </a:r>
            <a:endParaRPr lang="en-IN" b="1" dirty="0"/>
          </a:p>
        </p:txBody>
      </p:sp>
      <p:sp>
        <p:nvSpPr>
          <p:cNvPr id="3" name="Content Placeholder 2">
            <a:extLst>
              <a:ext uri="{FF2B5EF4-FFF2-40B4-BE49-F238E27FC236}">
                <a16:creationId xmlns:a16="http://schemas.microsoft.com/office/drawing/2014/main" id="{1D7AC342-85A1-4DB1-ACC8-211E94AF6320}"/>
              </a:ext>
            </a:extLst>
          </p:cNvPr>
          <p:cNvSpPr>
            <a:spLocks noGrp="1"/>
          </p:cNvSpPr>
          <p:nvPr>
            <p:ph idx="1"/>
          </p:nvPr>
        </p:nvSpPr>
        <p:spPr>
          <a:xfrm>
            <a:off x="838200" y="1483567"/>
            <a:ext cx="10515600" cy="4693396"/>
          </a:xfrm>
        </p:spPr>
        <p:txBody>
          <a:bodyPr>
            <a:normAutofit fontScale="92500" lnSpcReduction="20000"/>
          </a:bodyPr>
          <a:lstStyle/>
          <a:p>
            <a:r>
              <a:rPr lang="en-US" dirty="0"/>
              <a:t>Post Napoleonic Europe and up to WWI</a:t>
            </a:r>
          </a:p>
          <a:p>
            <a:pPr lvl="1"/>
            <a:r>
              <a:rPr lang="en-US" dirty="0"/>
              <a:t>Concert of Europe</a:t>
            </a:r>
          </a:p>
          <a:p>
            <a:pPr lvl="1"/>
            <a:r>
              <a:rPr lang="en-US" dirty="0"/>
              <a:t>The imperialism of Free Trade</a:t>
            </a:r>
          </a:p>
          <a:p>
            <a:r>
              <a:rPr lang="en-US" dirty="0"/>
              <a:t>Followed by heightened nationalism, the Great Depression and two major wars: The League of Nations never took off. </a:t>
            </a:r>
          </a:p>
          <a:p>
            <a:r>
              <a:rPr lang="en-US" dirty="0"/>
              <a:t>Post WWII up to the present</a:t>
            </a:r>
          </a:p>
          <a:p>
            <a:pPr lvl="1"/>
            <a:r>
              <a:rPr lang="en-US" dirty="0"/>
              <a:t>G7 and G 20, the post war parallel of the Concert of Europe (now World) </a:t>
            </a:r>
          </a:p>
          <a:p>
            <a:pPr lvl="1"/>
            <a:r>
              <a:rPr lang="en-US" dirty="0"/>
              <a:t>United Nations system (mirroring the League of Nations) – Global security and livelihood</a:t>
            </a:r>
          </a:p>
          <a:p>
            <a:pPr lvl="1"/>
            <a:r>
              <a:rPr lang="en-US" dirty="0"/>
              <a:t>Bretton Woods System – IMS and economic development</a:t>
            </a:r>
          </a:p>
          <a:p>
            <a:pPr lvl="1"/>
            <a:r>
              <a:rPr lang="en-US" dirty="0"/>
              <a:t>GATT and WTO – Trade</a:t>
            </a:r>
          </a:p>
          <a:p>
            <a:pPr lvl="1"/>
            <a:r>
              <a:rPr lang="en-US" dirty="0"/>
              <a:t>Subsequent proliferation of functional IOs </a:t>
            </a:r>
            <a:r>
              <a:rPr lang="en-IN" dirty="0">
                <a:effectLst/>
                <a:latin typeface="Calibri" panose="020F0502020204030204" pitchFamily="34" charset="0"/>
                <a:ea typeface="Calibri" panose="020F0502020204030204" pitchFamily="34" charset="0"/>
                <a:cs typeface="Times New Roman" panose="02020603050405020304" pitchFamily="18" charset="0"/>
              </a:rPr>
              <a:t>BIS, FSB, IOSCO, UNFCC etc</a:t>
            </a:r>
            <a:endParaRPr lang="en-US" dirty="0"/>
          </a:p>
          <a:p>
            <a:pPr lvl="1"/>
            <a:r>
              <a:rPr lang="en-US" dirty="0"/>
              <a:t>Regional multilateral organizations like ADB, AfDB, </a:t>
            </a:r>
            <a:r>
              <a:rPr lang="en-US" dirty="0" err="1"/>
              <a:t>IsBD</a:t>
            </a:r>
            <a:r>
              <a:rPr lang="en-US" dirty="0"/>
              <a:t>, IADB,EU,ASEAN, CMIM, EMU, EBRD, NAFTA, NDB, AIIB, etc.</a:t>
            </a:r>
            <a:endParaRPr lang="en-IN" dirty="0"/>
          </a:p>
        </p:txBody>
      </p:sp>
      <p:sp>
        <p:nvSpPr>
          <p:cNvPr id="4" name="Footer Placeholder 3">
            <a:extLst>
              <a:ext uri="{FF2B5EF4-FFF2-40B4-BE49-F238E27FC236}">
                <a16:creationId xmlns:a16="http://schemas.microsoft.com/office/drawing/2014/main" id="{9596A6FC-635D-44AF-8A27-A8277D0DBD20}"/>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923B2695-6618-4E1C-BCAB-17BB2F43BF38}"/>
              </a:ext>
            </a:extLst>
          </p:cNvPr>
          <p:cNvSpPr>
            <a:spLocks noGrp="1"/>
          </p:cNvSpPr>
          <p:nvPr>
            <p:ph type="sldNum" sz="quarter" idx="12"/>
          </p:nvPr>
        </p:nvSpPr>
        <p:spPr/>
        <p:txBody>
          <a:bodyPr/>
          <a:lstStyle/>
          <a:p>
            <a:fld id="{9514A5EE-0DBF-461F-8F2C-B64263471E91}" type="slidenum">
              <a:rPr lang="en-IN" smtClean="0"/>
              <a:t>4</a:t>
            </a:fld>
            <a:endParaRPr lang="en-IN"/>
          </a:p>
        </p:txBody>
      </p:sp>
    </p:spTree>
    <p:extLst>
      <p:ext uri="{BB962C8B-B14F-4D97-AF65-F5344CB8AC3E}">
        <p14:creationId xmlns:p14="http://schemas.microsoft.com/office/powerpoint/2010/main" val="3683463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3DBED-8A83-49DF-BF0C-3E6FECE24DFB}"/>
              </a:ext>
            </a:extLst>
          </p:cNvPr>
          <p:cNvSpPr>
            <a:spLocks noGrp="1"/>
          </p:cNvSpPr>
          <p:nvPr>
            <p:ph type="title"/>
          </p:nvPr>
        </p:nvSpPr>
        <p:spPr>
          <a:xfrm>
            <a:off x="759542" y="383458"/>
            <a:ext cx="10515600" cy="776288"/>
          </a:xfrm>
        </p:spPr>
        <p:txBody>
          <a:bodyPr>
            <a:normAutofit/>
          </a:bodyPr>
          <a:lstStyle/>
          <a:p>
            <a:pPr algn="ctr"/>
            <a:r>
              <a:rPr lang="en-US" sz="4000" dirty="0"/>
              <a:t>Post Napoleonic Multilateralism and Globalization</a:t>
            </a:r>
            <a:endParaRPr lang="en-IN" sz="4000" dirty="0"/>
          </a:p>
        </p:txBody>
      </p:sp>
      <p:sp>
        <p:nvSpPr>
          <p:cNvPr id="3" name="Content Placeholder 2">
            <a:extLst>
              <a:ext uri="{FF2B5EF4-FFF2-40B4-BE49-F238E27FC236}">
                <a16:creationId xmlns:a16="http://schemas.microsoft.com/office/drawing/2014/main" id="{6FDD4773-9857-4520-BD79-87CE2BFA8A3E}"/>
              </a:ext>
            </a:extLst>
          </p:cNvPr>
          <p:cNvSpPr>
            <a:spLocks noGrp="1"/>
          </p:cNvSpPr>
          <p:nvPr>
            <p:ph idx="1"/>
          </p:nvPr>
        </p:nvSpPr>
        <p:spPr>
          <a:xfrm>
            <a:off x="838200" y="1337187"/>
            <a:ext cx="10515600" cy="4839776"/>
          </a:xfrm>
        </p:spPr>
        <p:txBody>
          <a:bodyPr>
            <a:normAutofit fontScale="92500" lnSpcReduction="10000"/>
          </a:bodyPr>
          <a:lstStyle/>
          <a:p>
            <a:r>
              <a:rPr lang="en-US" dirty="0"/>
              <a:t>Original impulse political as Europe was ravaged by multiple wars between the 16</a:t>
            </a:r>
            <a:r>
              <a:rPr lang="en-US" baseline="30000" dirty="0"/>
              <a:t>th</a:t>
            </a:r>
            <a:r>
              <a:rPr lang="en-US" dirty="0"/>
              <a:t> to the 18</a:t>
            </a:r>
            <a:r>
              <a:rPr lang="en-US" baseline="30000" dirty="0"/>
              <a:t>th</a:t>
            </a:r>
            <a:r>
              <a:rPr lang="en-US" dirty="0"/>
              <a:t> century culminating with the Napoleonic wars that sounded the death knell of old world empires.</a:t>
            </a:r>
          </a:p>
          <a:p>
            <a:r>
              <a:rPr lang="en-US" dirty="0"/>
              <a:t>The idea of multilateralism, or cooperation between the community of sovereign nations, arguably first took shape with the Treaty of Westphalia involving about 300 princes in 1648. Could not however ensure peace.</a:t>
            </a:r>
          </a:p>
          <a:p>
            <a:r>
              <a:rPr lang="en-US" dirty="0"/>
              <a:t>The Concert of Europe comprising UK, France, Russia, Prussia and Austria to underwrite balance of power in Europe and maintain peace.</a:t>
            </a:r>
          </a:p>
          <a:p>
            <a:r>
              <a:rPr lang="en-US" dirty="0"/>
              <a:t>Global integration through ‘enforced free trade’ by way of European colonization of Asia, Africa and the New World. </a:t>
            </a:r>
          </a:p>
          <a:p>
            <a:pPr lvl="1"/>
            <a:r>
              <a:rPr lang="en-US" dirty="0"/>
              <a:t>Merchandise Exports/GDP ratios that had always been under 5 % right through human history topped 30% on the eve of WWI, a level recouped only in the mid 1970s.</a:t>
            </a:r>
          </a:p>
        </p:txBody>
      </p:sp>
      <p:sp>
        <p:nvSpPr>
          <p:cNvPr id="4" name="Footer Placeholder 3">
            <a:extLst>
              <a:ext uri="{FF2B5EF4-FFF2-40B4-BE49-F238E27FC236}">
                <a16:creationId xmlns:a16="http://schemas.microsoft.com/office/drawing/2014/main" id="{C8D22408-598C-49DD-890D-9518E2EF6550}"/>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58EFF6CE-B27D-4B88-8955-EEECB028BB57}"/>
              </a:ext>
            </a:extLst>
          </p:cNvPr>
          <p:cNvSpPr>
            <a:spLocks noGrp="1"/>
          </p:cNvSpPr>
          <p:nvPr>
            <p:ph type="sldNum" sz="quarter" idx="12"/>
          </p:nvPr>
        </p:nvSpPr>
        <p:spPr/>
        <p:txBody>
          <a:bodyPr/>
          <a:lstStyle/>
          <a:p>
            <a:fld id="{9514A5EE-0DBF-461F-8F2C-B64263471E91}" type="slidenum">
              <a:rPr lang="en-IN" smtClean="0"/>
              <a:t>5</a:t>
            </a:fld>
            <a:endParaRPr lang="en-IN"/>
          </a:p>
        </p:txBody>
      </p:sp>
    </p:spTree>
    <p:extLst>
      <p:ext uri="{BB962C8B-B14F-4D97-AF65-F5344CB8AC3E}">
        <p14:creationId xmlns:p14="http://schemas.microsoft.com/office/powerpoint/2010/main" val="1906193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C99D6-C284-43DC-824F-42F079592FEF}"/>
              </a:ext>
            </a:extLst>
          </p:cNvPr>
          <p:cNvSpPr>
            <a:spLocks noGrp="1"/>
          </p:cNvSpPr>
          <p:nvPr>
            <p:ph type="title"/>
          </p:nvPr>
        </p:nvSpPr>
        <p:spPr>
          <a:xfrm>
            <a:off x="838200" y="304800"/>
            <a:ext cx="10515600" cy="1081088"/>
          </a:xfrm>
        </p:spPr>
        <p:txBody>
          <a:bodyPr/>
          <a:lstStyle/>
          <a:p>
            <a:r>
              <a:rPr lang="en-US" dirty="0"/>
              <a:t>The Crisis of the First Phase of Multilateralism</a:t>
            </a:r>
            <a:endParaRPr lang="en-IN" dirty="0"/>
          </a:p>
        </p:txBody>
      </p:sp>
      <p:sp>
        <p:nvSpPr>
          <p:cNvPr id="3" name="Content Placeholder 2">
            <a:extLst>
              <a:ext uri="{FF2B5EF4-FFF2-40B4-BE49-F238E27FC236}">
                <a16:creationId xmlns:a16="http://schemas.microsoft.com/office/drawing/2014/main" id="{D9AC0AD9-A426-41E6-8FB2-C9CC08851092}"/>
              </a:ext>
            </a:extLst>
          </p:cNvPr>
          <p:cNvSpPr>
            <a:spLocks noGrp="1"/>
          </p:cNvSpPr>
          <p:nvPr>
            <p:ph idx="1"/>
          </p:nvPr>
        </p:nvSpPr>
        <p:spPr>
          <a:xfrm>
            <a:off x="838200" y="1465006"/>
            <a:ext cx="10515600" cy="4711957"/>
          </a:xfrm>
        </p:spPr>
        <p:txBody>
          <a:bodyPr>
            <a:normAutofit lnSpcReduction="10000"/>
          </a:bodyPr>
          <a:lstStyle/>
          <a:p>
            <a:pPr marL="457200" lvl="1" indent="0">
              <a:buNone/>
            </a:pPr>
            <a:endParaRPr lang="en-US" dirty="0"/>
          </a:p>
          <a:p>
            <a:r>
              <a:rPr lang="en-US" dirty="0"/>
              <a:t>The Thucydides Trap: After maintaining peace in Europe for a century, the Concert ultimately failed on account of the rise of new strong powers: Germany and Italy following unification, and Japan.</a:t>
            </a:r>
          </a:p>
          <a:p>
            <a:r>
              <a:rPr lang="en-US" dirty="0"/>
              <a:t>The Concert was unable to handle imperial rivalries arising outside Europe, and the collapse of the Ottoman Empire, from spilling over into Europe.</a:t>
            </a:r>
          </a:p>
          <a:p>
            <a:r>
              <a:rPr lang="en-US" dirty="0"/>
              <a:t>Disruption of international trade first by WWI, and by the Smoot Hawley Tariffs following the Great Depression of the 1930s</a:t>
            </a:r>
          </a:p>
          <a:p>
            <a:r>
              <a:rPr lang="en-US" dirty="0"/>
              <a:t>Decolonization after WWII not propitious for international trade on account of the former colonies’ experience with enforced free trade and consequential deindustrialization. </a:t>
            </a:r>
          </a:p>
          <a:p>
            <a:endParaRPr lang="en-US" dirty="0"/>
          </a:p>
          <a:p>
            <a:endParaRPr lang="en-IN" dirty="0"/>
          </a:p>
          <a:p>
            <a:endParaRPr lang="en-IN" dirty="0"/>
          </a:p>
        </p:txBody>
      </p:sp>
      <p:sp>
        <p:nvSpPr>
          <p:cNvPr id="4" name="Footer Placeholder 3">
            <a:extLst>
              <a:ext uri="{FF2B5EF4-FFF2-40B4-BE49-F238E27FC236}">
                <a16:creationId xmlns:a16="http://schemas.microsoft.com/office/drawing/2014/main" id="{F72ECF05-75DD-4B9E-A748-902F1A620A52}"/>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B8130AC4-E4D1-447E-B884-2FF3B3BB0046}"/>
              </a:ext>
            </a:extLst>
          </p:cNvPr>
          <p:cNvSpPr>
            <a:spLocks noGrp="1"/>
          </p:cNvSpPr>
          <p:nvPr>
            <p:ph type="sldNum" sz="quarter" idx="12"/>
          </p:nvPr>
        </p:nvSpPr>
        <p:spPr/>
        <p:txBody>
          <a:bodyPr/>
          <a:lstStyle/>
          <a:p>
            <a:fld id="{9514A5EE-0DBF-461F-8F2C-B64263471E91}" type="slidenum">
              <a:rPr lang="en-IN" smtClean="0"/>
              <a:t>6</a:t>
            </a:fld>
            <a:endParaRPr lang="en-IN"/>
          </a:p>
        </p:txBody>
      </p:sp>
    </p:spTree>
    <p:extLst>
      <p:ext uri="{BB962C8B-B14F-4D97-AF65-F5344CB8AC3E}">
        <p14:creationId xmlns:p14="http://schemas.microsoft.com/office/powerpoint/2010/main" val="2714809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877FA-9D27-4D95-A04D-ADA8FC4EDAE5}"/>
              </a:ext>
            </a:extLst>
          </p:cNvPr>
          <p:cNvSpPr>
            <a:spLocks noGrp="1"/>
          </p:cNvSpPr>
          <p:nvPr>
            <p:ph type="title"/>
          </p:nvPr>
        </p:nvSpPr>
        <p:spPr>
          <a:xfrm>
            <a:off x="838200" y="303860"/>
            <a:ext cx="10515600" cy="1009651"/>
          </a:xfrm>
        </p:spPr>
        <p:txBody>
          <a:bodyPr/>
          <a:lstStyle/>
          <a:p>
            <a:pPr algn="ctr"/>
            <a:r>
              <a:rPr lang="en-US" b="1" dirty="0"/>
              <a:t>Post War Multilateralism and Globalization</a:t>
            </a:r>
            <a:endParaRPr lang="en-IN" b="1" dirty="0"/>
          </a:p>
        </p:txBody>
      </p:sp>
      <p:sp>
        <p:nvSpPr>
          <p:cNvPr id="3" name="Content Placeholder 2">
            <a:extLst>
              <a:ext uri="{FF2B5EF4-FFF2-40B4-BE49-F238E27FC236}">
                <a16:creationId xmlns:a16="http://schemas.microsoft.com/office/drawing/2014/main" id="{9B768CC2-1B66-403E-AC32-A5CB7084DCDB}"/>
              </a:ext>
            </a:extLst>
          </p:cNvPr>
          <p:cNvSpPr>
            <a:spLocks noGrp="1"/>
          </p:cNvSpPr>
          <p:nvPr>
            <p:ph idx="1"/>
          </p:nvPr>
        </p:nvSpPr>
        <p:spPr>
          <a:xfrm>
            <a:off x="662473" y="1313512"/>
            <a:ext cx="10691327" cy="5042838"/>
          </a:xfrm>
        </p:spPr>
        <p:txBody>
          <a:bodyPr>
            <a:normAutofit/>
          </a:bodyPr>
          <a:lstStyle/>
          <a:p>
            <a:pPr marL="457200" lvl="1" indent="0">
              <a:buNone/>
            </a:pPr>
            <a:endParaRPr lang="en-US" dirty="0"/>
          </a:p>
          <a:p>
            <a:pPr lvl="1"/>
            <a:r>
              <a:rPr lang="en-US" dirty="0"/>
              <a:t>Successor organizations of the Concert of Europe:</a:t>
            </a:r>
          </a:p>
          <a:p>
            <a:pPr lvl="2"/>
            <a:r>
              <a:rPr lang="en-US" dirty="0"/>
              <a:t>A splintered world with the G7 and the Warsaw Pact in the cold war era.</a:t>
            </a:r>
          </a:p>
          <a:p>
            <a:pPr lvl="2"/>
            <a:r>
              <a:rPr lang="en-US" dirty="0"/>
              <a:t>G7 and the rising Powers (BRICS) in the post cold war era</a:t>
            </a:r>
          </a:p>
          <a:p>
            <a:pPr lvl="2"/>
            <a:r>
              <a:rPr lang="en-US" dirty="0"/>
              <a:t>A unified world through the rise of the G 20 in the wake of the 2008 GFC, preceded by the Heiligendamm process.  </a:t>
            </a:r>
          </a:p>
          <a:p>
            <a:pPr lvl="1"/>
            <a:r>
              <a:rPr lang="en-US" dirty="0"/>
              <a:t>Successor organizations of the League of Nations:</a:t>
            </a:r>
          </a:p>
          <a:p>
            <a:pPr lvl="2"/>
            <a:r>
              <a:rPr lang="en-US" dirty="0"/>
              <a:t>United Nations system – Global security and livelihood</a:t>
            </a:r>
          </a:p>
          <a:p>
            <a:pPr lvl="1"/>
            <a:r>
              <a:rPr lang="en-US" dirty="0"/>
              <a:t>New features of Post war globalization:</a:t>
            </a:r>
          </a:p>
          <a:p>
            <a:pPr lvl="2"/>
            <a:r>
              <a:rPr lang="en-US" dirty="0"/>
              <a:t>Bretton Woods System – IMS and economic development</a:t>
            </a:r>
          </a:p>
          <a:p>
            <a:pPr lvl="2"/>
            <a:r>
              <a:rPr lang="en-US" dirty="0"/>
              <a:t>GATT and WTO – Trade</a:t>
            </a:r>
          </a:p>
          <a:p>
            <a:pPr lvl="2"/>
            <a:r>
              <a:rPr lang="en-US" dirty="0"/>
              <a:t>Proliferation of functional IOs </a:t>
            </a:r>
            <a:r>
              <a:rPr lang="en-IN" dirty="0">
                <a:effectLst/>
                <a:latin typeface="Calibri" panose="020F0502020204030204" pitchFamily="34" charset="0"/>
                <a:ea typeface="Calibri" panose="020F0502020204030204" pitchFamily="34" charset="0"/>
                <a:cs typeface="Times New Roman" panose="02020603050405020304" pitchFamily="18" charset="0"/>
              </a:rPr>
              <a:t>BIS, FSB, IOSCO, UNFCC etc</a:t>
            </a:r>
          </a:p>
          <a:p>
            <a:pPr lvl="2"/>
            <a:r>
              <a:rPr lang="en-US" dirty="0"/>
              <a:t>Regional multilateral organizations like ADB, AfDB, </a:t>
            </a:r>
            <a:r>
              <a:rPr lang="en-US" dirty="0" err="1"/>
              <a:t>IsBD</a:t>
            </a:r>
            <a:r>
              <a:rPr lang="en-US" dirty="0"/>
              <a:t>, IADB,EU,ASEAN, CMIM, EMU, EBRD, NAFTA, NDB, AIIB, etc.</a:t>
            </a:r>
            <a:endParaRPr lang="en-IN" dirty="0"/>
          </a:p>
          <a:p>
            <a:endParaRPr lang="en-IN" dirty="0"/>
          </a:p>
        </p:txBody>
      </p:sp>
      <p:sp>
        <p:nvSpPr>
          <p:cNvPr id="4" name="Footer Placeholder 3">
            <a:extLst>
              <a:ext uri="{FF2B5EF4-FFF2-40B4-BE49-F238E27FC236}">
                <a16:creationId xmlns:a16="http://schemas.microsoft.com/office/drawing/2014/main" id="{C812B60F-7E8E-42AE-81D6-8877FA02B393}"/>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46AADE01-58DA-47AE-88AE-DC380BC39C9F}"/>
              </a:ext>
            </a:extLst>
          </p:cNvPr>
          <p:cNvSpPr>
            <a:spLocks noGrp="1"/>
          </p:cNvSpPr>
          <p:nvPr>
            <p:ph type="sldNum" sz="quarter" idx="12"/>
          </p:nvPr>
        </p:nvSpPr>
        <p:spPr/>
        <p:txBody>
          <a:bodyPr/>
          <a:lstStyle/>
          <a:p>
            <a:fld id="{9514A5EE-0DBF-461F-8F2C-B64263471E91}" type="slidenum">
              <a:rPr lang="en-IN" smtClean="0"/>
              <a:t>7</a:t>
            </a:fld>
            <a:endParaRPr lang="en-IN"/>
          </a:p>
        </p:txBody>
      </p:sp>
    </p:spTree>
    <p:extLst>
      <p:ext uri="{BB962C8B-B14F-4D97-AF65-F5344CB8AC3E}">
        <p14:creationId xmlns:p14="http://schemas.microsoft.com/office/powerpoint/2010/main" val="4176355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79588-4768-49CB-843A-434B5908BE61}"/>
              </a:ext>
            </a:extLst>
          </p:cNvPr>
          <p:cNvSpPr>
            <a:spLocks noGrp="1"/>
          </p:cNvSpPr>
          <p:nvPr>
            <p:ph type="title"/>
          </p:nvPr>
        </p:nvSpPr>
        <p:spPr/>
        <p:txBody>
          <a:bodyPr/>
          <a:lstStyle/>
          <a:p>
            <a:pPr algn="ctr"/>
            <a:r>
              <a:rPr lang="en-US" b="1" dirty="0"/>
              <a:t>The UN, G7 and the G 20</a:t>
            </a:r>
            <a:endParaRPr lang="en-IN" b="1" dirty="0"/>
          </a:p>
        </p:txBody>
      </p:sp>
      <p:sp>
        <p:nvSpPr>
          <p:cNvPr id="3" name="Content Placeholder 2">
            <a:extLst>
              <a:ext uri="{FF2B5EF4-FFF2-40B4-BE49-F238E27FC236}">
                <a16:creationId xmlns:a16="http://schemas.microsoft.com/office/drawing/2014/main" id="{D2D61D8A-1D72-4022-A8AD-F3C4A94493F9}"/>
              </a:ext>
            </a:extLst>
          </p:cNvPr>
          <p:cNvSpPr>
            <a:spLocks noGrp="1"/>
          </p:cNvSpPr>
          <p:nvPr>
            <p:ph idx="1"/>
          </p:nvPr>
        </p:nvSpPr>
        <p:spPr/>
        <p:txBody>
          <a:bodyPr/>
          <a:lstStyle/>
          <a:p>
            <a:r>
              <a:rPr lang="en-US" dirty="0"/>
              <a:t>Two major components: Security and livelihoods of the poorest</a:t>
            </a:r>
          </a:p>
          <a:p>
            <a:r>
              <a:rPr lang="en-US" dirty="0"/>
              <a:t>The Security system consisted of the Security Council and peacekeeping forces.</a:t>
            </a:r>
          </a:p>
          <a:p>
            <a:pPr lvl="1"/>
            <a:r>
              <a:rPr lang="en-US" dirty="0"/>
              <a:t>The Security Council stymied by the Veto system and the Cold War</a:t>
            </a:r>
          </a:p>
          <a:p>
            <a:r>
              <a:rPr lang="en-US" dirty="0"/>
              <a:t>Support for livelihood of the poorest with aid administered through various subsidiary </a:t>
            </a:r>
            <a:r>
              <a:rPr lang="en-US" dirty="0" err="1"/>
              <a:t>organisations</a:t>
            </a:r>
            <a:r>
              <a:rPr lang="en-US" dirty="0"/>
              <a:t> like UNDP, WHO, FAO, etc.</a:t>
            </a:r>
          </a:p>
          <a:p>
            <a:pPr lvl="1"/>
            <a:r>
              <a:rPr lang="en-US" dirty="0"/>
              <a:t>Hamstrung by shortage of resources.</a:t>
            </a:r>
          </a:p>
          <a:p>
            <a:pPr lvl="1"/>
            <a:r>
              <a:rPr lang="en-US" dirty="0"/>
              <a:t>Recent unilateral actions by the US to defund Un bodies UNESCO, WHO</a:t>
            </a:r>
          </a:p>
        </p:txBody>
      </p:sp>
      <p:sp>
        <p:nvSpPr>
          <p:cNvPr id="4" name="Footer Placeholder 3">
            <a:extLst>
              <a:ext uri="{FF2B5EF4-FFF2-40B4-BE49-F238E27FC236}">
                <a16:creationId xmlns:a16="http://schemas.microsoft.com/office/drawing/2014/main" id="{5211C07E-6557-4F07-9AA2-AF57FDE339D4}"/>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AC31A9B5-4ED1-429A-B59E-EAE7224D6A19}"/>
              </a:ext>
            </a:extLst>
          </p:cNvPr>
          <p:cNvSpPr>
            <a:spLocks noGrp="1"/>
          </p:cNvSpPr>
          <p:nvPr>
            <p:ph type="sldNum" sz="quarter" idx="12"/>
          </p:nvPr>
        </p:nvSpPr>
        <p:spPr/>
        <p:txBody>
          <a:bodyPr/>
          <a:lstStyle/>
          <a:p>
            <a:fld id="{9514A5EE-0DBF-461F-8F2C-B64263471E91}" type="slidenum">
              <a:rPr lang="en-IN" smtClean="0"/>
              <a:t>8</a:t>
            </a:fld>
            <a:endParaRPr lang="en-IN"/>
          </a:p>
        </p:txBody>
      </p:sp>
    </p:spTree>
    <p:extLst>
      <p:ext uri="{BB962C8B-B14F-4D97-AF65-F5344CB8AC3E}">
        <p14:creationId xmlns:p14="http://schemas.microsoft.com/office/powerpoint/2010/main" val="2317594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56D8D-98F5-406B-B201-BE3DD615907B}"/>
              </a:ext>
            </a:extLst>
          </p:cNvPr>
          <p:cNvSpPr>
            <a:spLocks noGrp="1"/>
          </p:cNvSpPr>
          <p:nvPr>
            <p:ph type="title"/>
          </p:nvPr>
        </p:nvSpPr>
        <p:spPr/>
        <p:txBody>
          <a:bodyPr/>
          <a:lstStyle/>
          <a:p>
            <a:pPr algn="ctr"/>
            <a:r>
              <a:rPr lang="en-US" b="1" dirty="0"/>
              <a:t>Bretton Woods System I: IMS</a:t>
            </a:r>
            <a:endParaRPr lang="en-IN" b="1" dirty="0"/>
          </a:p>
        </p:txBody>
      </p:sp>
      <p:sp>
        <p:nvSpPr>
          <p:cNvPr id="3" name="Content Placeholder 2">
            <a:extLst>
              <a:ext uri="{FF2B5EF4-FFF2-40B4-BE49-F238E27FC236}">
                <a16:creationId xmlns:a16="http://schemas.microsoft.com/office/drawing/2014/main" id="{9BA380C4-FC9A-4BE3-887E-773B756D5F91}"/>
              </a:ext>
            </a:extLst>
          </p:cNvPr>
          <p:cNvSpPr>
            <a:spLocks noGrp="1"/>
          </p:cNvSpPr>
          <p:nvPr>
            <p:ph idx="1"/>
          </p:nvPr>
        </p:nvSpPr>
        <p:spPr>
          <a:xfrm>
            <a:off x="838200" y="1825625"/>
            <a:ext cx="10515600" cy="4667250"/>
          </a:xfrm>
        </p:spPr>
        <p:txBody>
          <a:bodyPr>
            <a:normAutofit fontScale="92500" lnSpcReduction="20000"/>
          </a:bodyPr>
          <a:lstStyle/>
          <a:p>
            <a:r>
              <a:rPr lang="en-US" dirty="0"/>
              <a:t>Breakdown of the gold standard during the Great Depression</a:t>
            </a:r>
          </a:p>
          <a:p>
            <a:r>
              <a:rPr lang="en-US" dirty="0"/>
              <a:t>Bretton Woods Conference towards the end of WWII pegged all major currencies to the dollar, and the dollar to gold. The dollar replaced the British pound sterling as the de facto global reserve currency.</a:t>
            </a:r>
          </a:p>
          <a:p>
            <a:r>
              <a:rPr lang="en-US" dirty="0"/>
              <a:t>The IMF contributory quota system put in place to address balance of external payments problems of countries.  </a:t>
            </a:r>
          </a:p>
          <a:p>
            <a:r>
              <a:rPr lang="en-US" dirty="0"/>
              <a:t>1971 US went off the gold standard in 1971 ending BWI. External imbalances of  advanced economies adjusted through currency exchange rates that floated against each other in BWII</a:t>
            </a:r>
          </a:p>
          <a:p>
            <a:r>
              <a:rPr lang="en-US" dirty="0"/>
              <a:t>EMDEs mostly retained various versions of the dollar peg Since e</a:t>
            </a:r>
            <a:r>
              <a:rPr lang="en-IN" dirty="0" err="1">
                <a:effectLst/>
                <a:latin typeface="Calibri" panose="020F0502020204030204" pitchFamily="34" charset="0"/>
                <a:ea typeface="Calibri" panose="020F0502020204030204" pitchFamily="34" charset="0"/>
                <a:cs typeface="Times New Roman" panose="02020603050405020304" pitchFamily="18" charset="0"/>
              </a:rPr>
              <a:t>xternal</a:t>
            </a:r>
            <a:r>
              <a:rPr lang="en-IN" dirty="0">
                <a:effectLst/>
                <a:latin typeface="Calibri" panose="020F0502020204030204" pitchFamily="34" charset="0"/>
                <a:ea typeface="Calibri" panose="020F0502020204030204" pitchFamily="34" charset="0"/>
                <a:cs typeface="Times New Roman" panose="02020603050405020304" pitchFamily="18" charset="0"/>
              </a:rPr>
              <a:t> imbalances were not concurrently adjusted they were now exposed to BOP crises from sudden stops.</a:t>
            </a:r>
          </a:p>
          <a:p>
            <a:r>
              <a:rPr lang="en-IN" dirty="0">
                <a:latin typeface="Calibri" panose="020F0502020204030204" pitchFamily="34" charset="0"/>
                <a:ea typeface="Calibri" panose="020F0502020204030204" pitchFamily="34" charset="0"/>
                <a:cs typeface="Times New Roman" panose="02020603050405020304" pitchFamily="18" charset="0"/>
              </a:rPr>
              <a:t>IMF funding now mostly used as an insurance mechanism for EMDEs</a:t>
            </a:r>
            <a:r>
              <a:rPr lang="en-IN" dirty="0">
                <a:effectLst/>
                <a:latin typeface="Calibri" panose="020F0502020204030204" pitchFamily="34" charset="0"/>
                <a:ea typeface="Calibri" panose="020F0502020204030204" pitchFamily="34" charset="0"/>
                <a:cs typeface="Times New Roman" panose="02020603050405020304" pitchFamily="18" charset="0"/>
              </a:rPr>
              <a:t> </a:t>
            </a:r>
            <a:r>
              <a:rPr lang="en-US" dirty="0"/>
              <a:t> </a:t>
            </a:r>
            <a:endParaRPr lang="en-IN" dirty="0"/>
          </a:p>
        </p:txBody>
      </p:sp>
      <p:sp>
        <p:nvSpPr>
          <p:cNvPr id="4" name="Footer Placeholder 3">
            <a:extLst>
              <a:ext uri="{FF2B5EF4-FFF2-40B4-BE49-F238E27FC236}">
                <a16:creationId xmlns:a16="http://schemas.microsoft.com/office/drawing/2014/main" id="{DF0B2863-28C0-4509-B6DF-D3C9E079E307}"/>
              </a:ext>
            </a:extLst>
          </p:cNvPr>
          <p:cNvSpPr>
            <a:spLocks noGrp="1"/>
          </p:cNvSpPr>
          <p:nvPr>
            <p:ph type="ftr" sz="quarter" idx="11"/>
          </p:nvPr>
        </p:nvSpPr>
        <p:spPr/>
        <p:txBody>
          <a:bodyPr/>
          <a:lstStyle/>
          <a:p>
            <a:r>
              <a:rPr lang="en-IN"/>
              <a:t>Alok Sheel</a:t>
            </a:r>
          </a:p>
        </p:txBody>
      </p:sp>
      <p:sp>
        <p:nvSpPr>
          <p:cNvPr id="5" name="Slide Number Placeholder 4">
            <a:extLst>
              <a:ext uri="{FF2B5EF4-FFF2-40B4-BE49-F238E27FC236}">
                <a16:creationId xmlns:a16="http://schemas.microsoft.com/office/drawing/2014/main" id="{4AE1D754-EE00-4C11-89E3-53CF701235A4}"/>
              </a:ext>
            </a:extLst>
          </p:cNvPr>
          <p:cNvSpPr>
            <a:spLocks noGrp="1"/>
          </p:cNvSpPr>
          <p:nvPr>
            <p:ph type="sldNum" sz="quarter" idx="12"/>
          </p:nvPr>
        </p:nvSpPr>
        <p:spPr/>
        <p:txBody>
          <a:bodyPr/>
          <a:lstStyle/>
          <a:p>
            <a:fld id="{9514A5EE-0DBF-461F-8F2C-B64263471E91}" type="slidenum">
              <a:rPr lang="en-IN" smtClean="0"/>
              <a:t>9</a:t>
            </a:fld>
            <a:endParaRPr lang="en-IN"/>
          </a:p>
        </p:txBody>
      </p:sp>
    </p:spTree>
    <p:extLst>
      <p:ext uri="{BB962C8B-B14F-4D97-AF65-F5344CB8AC3E}">
        <p14:creationId xmlns:p14="http://schemas.microsoft.com/office/powerpoint/2010/main" val="18875362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20033</TotalTime>
  <Words>2556</Words>
  <Application>Microsoft Office PowerPoint</Application>
  <PresentationFormat>Widescreen</PresentationFormat>
  <Paragraphs>435</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33" baseType="lpstr">
      <vt:lpstr>Arial</vt:lpstr>
      <vt:lpstr>Calibri</vt:lpstr>
      <vt:lpstr>Calibri Light</vt:lpstr>
      <vt:lpstr>Times New Roman</vt:lpstr>
      <vt:lpstr>Office Theme</vt:lpstr>
      <vt:lpstr>Worksheet</vt:lpstr>
      <vt:lpstr>Microsoft Excel Worksheet</vt:lpstr>
      <vt:lpstr>Indian Council of World Affairs   Webinar on   Multilateralism in a Transforming World: Challenges and Opportunities for India  December 10, 2020  Multilateralism, the Global Economy and the G20</vt:lpstr>
      <vt:lpstr>Overview</vt:lpstr>
      <vt:lpstr>Understanding Multilateralism</vt:lpstr>
      <vt:lpstr>Two Major Phases </vt:lpstr>
      <vt:lpstr>Post Napoleonic Multilateralism and Globalization</vt:lpstr>
      <vt:lpstr>The Crisis of the First Phase of Multilateralism</vt:lpstr>
      <vt:lpstr>Post War Multilateralism and Globalization</vt:lpstr>
      <vt:lpstr>The UN, G7 and the G 20</vt:lpstr>
      <vt:lpstr>Bretton Woods System I: IMS</vt:lpstr>
      <vt:lpstr>Bretton Woods System II: Development Finance</vt:lpstr>
      <vt:lpstr>International Trade</vt:lpstr>
      <vt:lpstr>International Trade and Growth</vt:lpstr>
      <vt:lpstr>The Second Crisis of Multilateralism</vt:lpstr>
      <vt:lpstr>Consequences of the Shifting Weights</vt:lpstr>
      <vt:lpstr>Shifting Weights in the Global Economy and Trade</vt:lpstr>
      <vt:lpstr>External Flows to Developing Countries</vt:lpstr>
      <vt:lpstr>Global Governance Misalignment: I</vt:lpstr>
      <vt:lpstr>Global Governance Misalignment: II</vt:lpstr>
      <vt:lpstr>The Rise of the G20</vt:lpstr>
      <vt:lpstr>The G 20 and Multilateral Economic Cooperation</vt:lpstr>
      <vt:lpstr>The Decline of the G 20?</vt:lpstr>
      <vt:lpstr>Global Growth After the GFC</vt:lpstr>
      <vt:lpstr>Plurilateralism</vt:lpstr>
      <vt:lpstr>Reviving Multilateralism: Looking Ahead</vt:lpstr>
      <vt:lpstr>Multilateral Opportunities for India</vt:lpstr>
      <vt:lpstr>The 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 Council of World Affairs   Webinar on   Multilateralism in a Transforming World: Challenges and Opportunities for India  December 10, 2020  Multilateralism, the Global Economy and the G20</dc:title>
  <dc:creator>Shwetank Sheel</dc:creator>
  <cp:lastModifiedBy>Shwetank Sheel</cp:lastModifiedBy>
  <cp:revision>79</cp:revision>
  <dcterms:created xsi:type="dcterms:W3CDTF">2020-11-18T14:38:46Z</dcterms:created>
  <dcterms:modified xsi:type="dcterms:W3CDTF">2020-12-08T04:46:16Z</dcterms:modified>
</cp:coreProperties>
</file>