
<file path=[Content_Types].xml><?xml version="1.0" encoding="utf-8"?>
<Types xmlns="http://schemas.openxmlformats.org/package/2006/content-types">
  <Default Extension="png" ContentType="image/png"/>
  <Default Extension="wmf" ContentType="image/x-wmf"/>
  <Default Extension="wma" ContentType="audio/x-ms-wma"/>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347" r:id="rId2"/>
    <p:sldId id="950" r:id="rId3"/>
    <p:sldId id="951" r:id="rId4"/>
    <p:sldId id="952" r:id="rId5"/>
    <p:sldId id="953" r:id="rId6"/>
    <p:sldId id="954" r:id="rId7"/>
    <p:sldId id="955" r:id="rId8"/>
    <p:sldId id="956" r:id="rId9"/>
    <p:sldId id="957" r:id="rId10"/>
    <p:sldId id="958" r:id="rId11"/>
    <p:sldId id="931" r:id="rId12"/>
    <p:sldId id="946" r:id="rId13"/>
    <p:sldId id="947" r:id="rId14"/>
    <p:sldId id="948" r:id="rId15"/>
  </p:sldIdLst>
  <p:sldSz cx="9144000" cy="5143500" type="screen16x9"/>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00000"/>
    <a:srgbClr val="0055D2"/>
    <a:srgbClr val="0066FF"/>
    <a:srgbClr val="B9B9FF"/>
    <a:srgbClr val="CCCCFF"/>
    <a:srgbClr val="E1E1FF"/>
    <a:srgbClr val="FF6600"/>
    <a:srgbClr val="006600"/>
    <a:srgbClr val="9B9F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338" autoAdjust="0"/>
    <p:restoredTop sz="90053" autoAdjust="0"/>
  </p:normalViewPr>
  <p:slideViewPr>
    <p:cSldViewPr>
      <p:cViewPr varScale="1">
        <p:scale>
          <a:sx n="99" d="100"/>
          <a:sy n="99" d="100"/>
        </p:scale>
        <p:origin x="-594" y="-84"/>
      </p:cViewPr>
      <p:guideLst>
        <p:guide orient="horz" pos="1620"/>
        <p:guide orient="horz" pos="531"/>
        <p:guide orient="horz" pos="395"/>
        <p:guide pos="2880"/>
        <p:guide pos="249"/>
      </p:guideLst>
    </p:cSldViewPr>
  </p:slideViewPr>
  <p:outlineViewPr>
    <p:cViewPr>
      <p:scale>
        <a:sx n="33" d="100"/>
        <a:sy n="33" d="100"/>
      </p:scale>
      <p:origin x="0" y="7692"/>
    </p:cViewPr>
  </p:outlineViewPr>
  <p:notesTextViewPr>
    <p:cViewPr>
      <p:scale>
        <a:sx n="1" d="1"/>
        <a:sy n="1" d="1"/>
      </p:scale>
      <p:origin x="0" y="0"/>
    </p:cViewPr>
  </p:notesTextViewPr>
  <p:sorterViewPr>
    <p:cViewPr>
      <p:scale>
        <a:sx n="33" d="100"/>
        <a:sy n="33" d="100"/>
      </p:scale>
      <p:origin x="0" y="0"/>
    </p:cViewPr>
  </p:sorterViewPr>
  <p:notesViewPr>
    <p:cSldViewPr>
      <p:cViewPr varScale="1">
        <p:scale>
          <a:sx n="74" d="100"/>
          <a:sy n="74" d="100"/>
        </p:scale>
        <p:origin x="-2190" y="-90"/>
      </p:cViewPr>
      <p:guideLst>
        <p:guide orient="horz" pos="3108"/>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14763" y="0"/>
            <a:ext cx="2919412" cy="493713"/>
          </a:xfrm>
          <a:prstGeom prst="rect">
            <a:avLst/>
          </a:prstGeom>
        </p:spPr>
        <p:txBody>
          <a:bodyPr vert="horz" lIns="91440" tIns="45720" rIns="91440" bIns="45720" rtlCol="0"/>
          <a:lstStyle>
            <a:lvl1pPr algn="r">
              <a:defRPr sz="1200"/>
            </a:lvl1pPr>
          </a:lstStyle>
          <a:p>
            <a:fld id="{991DEB44-104B-4445-9C89-3B61B36C2CBF}" type="datetimeFigureOut">
              <a:rPr lang="en-US" smtClean="0"/>
              <a:t>6/24/2020</a:t>
            </a:fld>
            <a:endParaRPr lang="en-US"/>
          </a:p>
        </p:txBody>
      </p:sp>
      <p:sp>
        <p:nvSpPr>
          <p:cNvPr id="4" name="Footer Placeholder 3"/>
          <p:cNvSpPr>
            <a:spLocks noGrp="1"/>
          </p:cNvSpPr>
          <p:nvPr>
            <p:ph type="ftr" sz="quarter" idx="2"/>
          </p:nvPr>
        </p:nvSpPr>
        <p:spPr>
          <a:xfrm>
            <a:off x="0" y="9371013"/>
            <a:ext cx="2919413" cy="49371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lvl1pPr>
          </a:lstStyle>
          <a:p>
            <a:fld id="{2290B6BA-3A11-4C77-ABA6-8EB25E4CF1D6}" type="slidenum">
              <a:rPr lang="en-US" smtClean="0"/>
              <a:t>‹#›</a:t>
            </a:fld>
            <a:endParaRPr lang="en-US"/>
          </a:p>
        </p:txBody>
      </p:sp>
    </p:spTree>
    <p:extLst>
      <p:ext uri="{BB962C8B-B14F-4D97-AF65-F5344CB8AC3E}">
        <p14:creationId xmlns:p14="http://schemas.microsoft.com/office/powerpoint/2010/main" val="41040908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BF052239-6C6F-472F-B175-F0FADCEE2BD3}" type="datetimeFigureOut">
              <a:rPr lang="en-US" smtClean="0"/>
              <a:t>6/24/2020</a:t>
            </a:fld>
            <a:endParaRPr lang="en-US"/>
          </a:p>
        </p:txBody>
      </p:sp>
      <p:sp>
        <p:nvSpPr>
          <p:cNvPr id="4" name="Slide Image Placeholder 3"/>
          <p:cNvSpPr>
            <a:spLocks noGrp="1" noRot="1" noChangeAspect="1"/>
          </p:cNvSpPr>
          <p:nvPr>
            <p:ph type="sldImg" idx="2"/>
          </p:nvPr>
        </p:nvSpPr>
        <p:spPr>
          <a:xfrm>
            <a:off x="79375" y="739775"/>
            <a:ext cx="6577013" cy="370046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E4FF5570-FE69-4FDF-99DA-8CDE436443CD}" type="slidenum">
              <a:rPr lang="en-US" smtClean="0"/>
              <a:t>‹#›</a:t>
            </a:fld>
            <a:endParaRPr lang="en-US"/>
          </a:p>
        </p:txBody>
      </p:sp>
    </p:spTree>
    <p:extLst>
      <p:ext uri="{BB962C8B-B14F-4D97-AF65-F5344CB8AC3E}">
        <p14:creationId xmlns:p14="http://schemas.microsoft.com/office/powerpoint/2010/main" val="18800553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E4FF5570-FE69-4FDF-99DA-8CDE436443CD}" type="slidenum">
              <a:rPr lang="en-US" smtClean="0"/>
              <a:t>1</a:t>
            </a:fld>
            <a:endParaRPr lang="en-US"/>
          </a:p>
        </p:txBody>
      </p:sp>
    </p:spTree>
    <p:extLst>
      <p:ext uri="{BB962C8B-B14F-4D97-AF65-F5344CB8AC3E}">
        <p14:creationId xmlns:p14="http://schemas.microsoft.com/office/powerpoint/2010/main" val="27244910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93916" y="190910"/>
            <a:ext cx="8622792" cy="292608"/>
          </a:xfrm>
          <a:prstGeom prst="rect">
            <a:avLst/>
          </a:prstGeom>
        </p:spPr>
        <p:txBody>
          <a:bodyPr vert="horz" lIns="91440" tIns="45720" rIns="91440" bIns="45720" rtlCol="0" anchor="ctr">
            <a:noAutofit/>
          </a:bodyPr>
          <a:lstStyle>
            <a:lvl1pPr>
              <a:defRPr lang="en-US" sz="2000" b="1" dirty="0">
                <a:solidFill>
                  <a:srgbClr val="1645A2"/>
                </a:solidFill>
                <a:latin typeface="Calibri" pitchFamily="34" charset="0"/>
              </a:defRPr>
            </a:lvl1pPr>
          </a:lstStyle>
          <a:p>
            <a:pPr marL="0" lvl="0"/>
            <a:r>
              <a:rPr lang="en-US" dirty="0" smtClean="0"/>
              <a:t>Click to edit Master title style</a:t>
            </a:r>
            <a:endParaRPr lang="en-US" dirty="0"/>
          </a:p>
        </p:txBody>
      </p:sp>
      <p:sp>
        <p:nvSpPr>
          <p:cNvPr id="4" name="Date Placeholder 3"/>
          <p:cNvSpPr>
            <a:spLocks noGrp="1"/>
          </p:cNvSpPr>
          <p:nvPr>
            <p:ph type="dt" sz="half" idx="10"/>
          </p:nvPr>
        </p:nvSpPr>
        <p:spPr>
          <a:xfrm>
            <a:off x="457200" y="4767263"/>
            <a:ext cx="2133600" cy="273844"/>
          </a:xfrm>
          <a:prstGeom prst="rect">
            <a:avLst/>
          </a:prstGeom>
        </p:spPr>
        <p:txBody>
          <a:bodyPr/>
          <a:lstStyle/>
          <a:p>
            <a:fld id="{69F42ADB-7D30-4CDA-A166-333DE990463F}" type="datetimeFigureOut">
              <a:rPr lang="en-US" smtClean="0"/>
              <a:t>6/24/2020</a:t>
            </a:fld>
            <a:endParaRPr lang="en-US"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dirty="0"/>
          </a:p>
        </p:txBody>
      </p:sp>
      <p:grpSp>
        <p:nvGrpSpPr>
          <p:cNvPr id="13" name="Group 102"/>
          <p:cNvGrpSpPr>
            <a:grpSpLocks/>
          </p:cNvGrpSpPr>
          <p:nvPr userDrawn="1"/>
        </p:nvGrpSpPr>
        <p:grpSpPr bwMode="auto">
          <a:xfrm>
            <a:off x="368895" y="483518"/>
            <a:ext cx="4489450" cy="41275"/>
            <a:chOff x="2055030" y="1463669"/>
            <a:chExt cx="2304256" cy="544908"/>
          </a:xfrm>
        </p:grpSpPr>
        <p:sp>
          <p:nvSpPr>
            <p:cNvPr id="14" name="Rectangle 13"/>
            <p:cNvSpPr/>
            <p:nvPr/>
          </p:nvSpPr>
          <p:spPr>
            <a:xfrm>
              <a:off x="2055030" y="1463669"/>
              <a:ext cx="576064" cy="5449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Rectangle 14"/>
            <p:cNvSpPr/>
            <p:nvPr/>
          </p:nvSpPr>
          <p:spPr>
            <a:xfrm>
              <a:off x="2631094" y="1463669"/>
              <a:ext cx="576064" cy="544908"/>
            </a:xfrm>
            <a:prstGeom prst="rect">
              <a:avLst/>
            </a:prstGeom>
            <a:ln>
              <a:noFill/>
            </a:ln>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en-US" dirty="0"/>
            </a:p>
          </p:txBody>
        </p:sp>
        <p:sp>
          <p:nvSpPr>
            <p:cNvPr id="16" name="Rectangle 15"/>
            <p:cNvSpPr/>
            <p:nvPr/>
          </p:nvSpPr>
          <p:spPr>
            <a:xfrm>
              <a:off x="3207158" y="1463669"/>
              <a:ext cx="576064" cy="544908"/>
            </a:xfrm>
            <a:prstGeom prst="rect">
              <a:avLst/>
            </a:prstGeom>
            <a:ln>
              <a:no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endParaRPr lang="en-US" dirty="0"/>
            </a:p>
          </p:txBody>
        </p:sp>
        <p:sp>
          <p:nvSpPr>
            <p:cNvPr id="17" name="Rectangle 16"/>
            <p:cNvSpPr/>
            <p:nvPr/>
          </p:nvSpPr>
          <p:spPr>
            <a:xfrm>
              <a:off x="3783222" y="1463669"/>
              <a:ext cx="576064" cy="544908"/>
            </a:xfrm>
            <a:prstGeom prst="rect">
              <a:avLst/>
            </a:prstGeom>
            <a:ln>
              <a:noFill/>
            </a:ln>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fontAlgn="auto">
                <a:spcBef>
                  <a:spcPts val="0"/>
                </a:spcBef>
                <a:spcAft>
                  <a:spcPts val="0"/>
                </a:spcAft>
                <a:defRPr/>
              </a:pPr>
              <a:endParaRPr lang="en-US" dirty="0"/>
            </a:p>
          </p:txBody>
        </p:sp>
      </p:grpSp>
      <p:sp>
        <p:nvSpPr>
          <p:cNvPr id="19" name="Slide Number Placeholder 4"/>
          <p:cNvSpPr>
            <a:spLocks noGrp="1"/>
          </p:cNvSpPr>
          <p:nvPr userDrawn="1"/>
        </p:nvSpPr>
        <p:spPr bwMode="auto">
          <a:xfrm>
            <a:off x="4343400" y="4803998"/>
            <a:ext cx="457200" cy="277091"/>
          </a:xfrm>
          <a:prstGeom prst="rect">
            <a:avLst/>
          </a:prstGeom>
          <a:noFill/>
          <a:ln w="9525">
            <a:noFill/>
            <a:miter lim="800000"/>
            <a:headEnd/>
            <a:tailEnd/>
          </a:ln>
          <a:effectLst/>
        </p:spPr>
        <p:txBody>
          <a:bodyPr vert="horz" wrap="square" lIns="95793" tIns="47896" rIns="95793" bIns="47896" numCol="1" anchor="b" anchorCtr="1" compatLnSpc="1">
            <a:prstTxWarp prst="textNoShape">
              <a:avLst/>
            </a:prstTxWarp>
          </a:bodyPr>
          <a:lstStyle>
            <a:defPPr>
              <a:defRPr lang="en-US"/>
            </a:defPPr>
            <a:lvl1pPr algn="r" defTabSz="958850" rtl="0" fontAlgn="base">
              <a:spcBef>
                <a:spcPct val="0"/>
              </a:spcBef>
              <a:spcAft>
                <a:spcPct val="0"/>
              </a:spcAft>
              <a:buClrTx/>
              <a:buFontTx/>
              <a:buNone/>
              <a:defRPr sz="1400" b="1" kern="1200">
                <a:solidFill>
                  <a:schemeClr val="tx1"/>
                </a:solidFill>
                <a:latin typeface="Calibri" pitchFamily="34" charset="0"/>
                <a:ea typeface="+mn-ea"/>
                <a:cs typeface="+mn-cs"/>
              </a:defRPr>
            </a:lvl1pPr>
            <a:lvl2pPr marL="457200" algn="ctr" rtl="0" fontAlgn="base">
              <a:spcBef>
                <a:spcPct val="50000"/>
              </a:spcBef>
              <a:spcAft>
                <a:spcPct val="0"/>
              </a:spcAft>
              <a:buClr>
                <a:srgbClr val="000099"/>
              </a:buClr>
              <a:buFont typeface="Wingdings" pitchFamily="2" charset="2"/>
              <a:defRPr sz="1400" b="1" kern="1200">
                <a:solidFill>
                  <a:schemeClr val="tx1"/>
                </a:solidFill>
                <a:latin typeface="Arial" charset="0"/>
                <a:ea typeface="+mn-ea"/>
                <a:cs typeface="+mn-cs"/>
              </a:defRPr>
            </a:lvl2pPr>
            <a:lvl3pPr marL="914400" algn="ctr" rtl="0" fontAlgn="base">
              <a:spcBef>
                <a:spcPct val="50000"/>
              </a:spcBef>
              <a:spcAft>
                <a:spcPct val="0"/>
              </a:spcAft>
              <a:buClr>
                <a:srgbClr val="000099"/>
              </a:buClr>
              <a:buFont typeface="Wingdings" pitchFamily="2" charset="2"/>
              <a:defRPr sz="1400" b="1" kern="1200">
                <a:solidFill>
                  <a:schemeClr val="tx1"/>
                </a:solidFill>
                <a:latin typeface="Arial" charset="0"/>
                <a:ea typeface="+mn-ea"/>
                <a:cs typeface="+mn-cs"/>
              </a:defRPr>
            </a:lvl3pPr>
            <a:lvl4pPr marL="1371600" algn="ctr" rtl="0" fontAlgn="base">
              <a:spcBef>
                <a:spcPct val="50000"/>
              </a:spcBef>
              <a:spcAft>
                <a:spcPct val="0"/>
              </a:spcAft>
              <a:buClr>
                <a:srgbClr val="000099"/>
              </a:buClr>
              <a:buFont typeface="Wingdings" pitchFamily="2" charset="2"/>
              <a:defRPr sz="1400" b="1" kern="1200">
                <a:solidFill>
                  <a:schemeClr val="tx1"/>
                </a:solidFill>
                <a:latin typeface="Arial" charset="0"/>
                <a:ea typeface="+mn-ea"/>
                <a:cs typeface="+mn-cs"/>
              </a:defRPr>
            </a:lvl4pPr>
            <a:lvl5pPr marL="1828800" algn="ctr" rtl="0" fontAlgn="base">
              <a:spcBef>
                <a:spcPct val="50000"/>
              </a:spcBef>
              <a:spcAft>
                <a:spcPct val="0"/>
              </a:spcAft>
              <a:buClr>
                <a:srgbClr val="000099"/>
              </a:buClr>
              <a:buFont typeface="Wingdings" pitchFamily="2" charset="2"/>
              <a:defRPr sz="1400" b="1" kern="1200">
                <a:solidFill>
                  <a:schemeClr val="tx1"/>
                </a:solidFill>
                <a:latin typeface="Arial" charset="0"/>
                <a:ea typeface="+mn-ea"/>
                <a:cs typeface="+mn-cs"/>
              </a:defRPr>
            </a:lvl5pPr>
            <a:lvl6pPr marL="2286000" algn="l" defTabSz="914400" rtl="0" eaLnBrk="1" latinLnBrk="0" hangingPunct="1">
              <a:defRPr sz="1400" b="1" kern="1200">
                <a:solidFill>
                  <a:schemeClr val="tx1"/>
                </a:solidFill>
                <a:latin typeface="Arial" charset="0"/>
                <a:ea typeface="+mn-ea"/>
                <a:cs typeface="+mn-cs"/>
              </a:defRPr>
            </a:lvl6pPr>
            <a:lvl7pPr marL="2743200" algn="l" defTabSz="914400" rtl="0" eaLnBrk="1" latinLnBrk="0" hangingPunct="1">
              <a:defRPr sz="1400" b="1" kern="1200">
                <a:solidFill>
                  <a:schemeClr val="tx1"/>
                </a:solidFill>
                <a:latin typeface="Arial" charset="0"/>
                <a:ea typeface="+mn-ea"/>
                <a:cs typeface="+mn-cs"/>
              </a:defRPr>
            </a:lvl7pPr>
            <a:lvl8pPr marL="3200400" algn="l" defTabSz="914400" rtl="0" eaLnBrk="1" latinLnBrk="0" hangingPunct="1">
              <a:defRPr sz="1400" b="1" kern="1200">
                <a:solidFill>
                  <a:schemeClr val="tx1"/>
                </a:solidFill>
                <a:latin typeface="Arial" charset="0"/>
                <a:ea typeface="+mn-ea"/>
                <a:cs typeface="+mn-cs"/>
              </a:defRPr>
            </a:lvl8pPr>
            <a:lvl9pPr marL="3657600" algn="l" defTabSz="914400" rtl="0" eaLnBrk="1" latinLnBrk="0" hangingPunct="1">
              <a:defRPr sz="1400" b="1" kern="1200">
                <a:solidFill>
                  <a:schemeClr val="tx1"/>
                </a:solidFill>
                <a:latin typeface="Arial" charset="0"/>
                <a:ea typeface="+mn-ea"/>
                <a:cs typeface="+mn-cs"/>
              </a:defRPr>
            </a:lvl9pPr>
          </a:lstStyle>
          <a:p>
            <a:fld id="{D2DD845A-FA36-4728-AB79-0490F9F4118B}" type="slidenum">
              <a:rPr lang="en-US"/>
              <a:pPr/>
              <a:t>‹#›</a:t>
            </a:fld>
            <a:endParaRPr lang="en-US" dirty="0"/>
          </a:p>
        </p:txBody>
      </p:sp>
    </p:spTree>
    <p:extLst>
      <p:ext uri="{BB962C8B-B14F-4D97-AF65-F5344CB8AC3E}">
        <p14:creationId xmlns:p14="http://schemas.microsoft.com/office/powerpoint/2010/main" val="64959879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960FDB12-1C1F-4C15-B330-87F95C1E434E}" type="slidenum">
              <a:rPr lang="en-US"/>
              <a:pPr/>
              <a:t>‹#›</a:t>
            </a:fld>
            <a:endParaRPr lang="en-US" dirty="0"/>
          </a:p>
        </p:txBody>
      </p:sp>
    </p:spTree>
    <p:extLst>
      <p:ext uri="{BB962C8B-B14F-4D97-AF65-F5344CB8AC3E}">
        <p14:creationId xmlns:p14="http://schemas.microsoft.com/office/powerpoint/2010/main" val="25240473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cSld name="1_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06B471B-2864-4960-9BD0-DBF345D80193}"/>
              </a:ext>
            </a:extLst>
          </p:cNvPr>
          <p:cNvSpPr>
            <a:spLocks noGrp="1"/>
          </p:cNvSpPr>
          <p:nvPr>
            <p:ph type="title"/>
          </p:nvPr>
        </p:nvSpPr>
        <p:spPr>
          <a:xfrm>
            <a:off x="628650" y="273844"/>
            <a:ext cx="7886700" cy="994172"/>
          </a:xfrm>
          <a:prstGeom prst="rect">
            <a:avLst/>
          </a:prstGeom>
        </p:spPr>
        <p:txBody>
          <a:bodyPr lIns="68580" tIns="34290" rIns="68580" bIns="34290"/>
          <a:lstStyle/>
          <a:p>
            <a:r>
              <a:rPr lang="en-US"/>
              <a:t>Click to edit Master title style</a:t>
            </a:r>
          </a:p>
        </p:txBody>
      </p:sp>
      <p:sp>
        <p:nvSpPr>
          <p:cNvPr id="3" name="Content Placeholder 2">
            <a:extLst>
              <a:ext uri="{FF2B5EF4-FFF2-40B4-BE49-F238E27FC236}">
                <a16:creationId xmlns:a16="http://schemas.microsoft.com/office/drawing/2014/main" xmlns="" id="{427C7909-2854-4DA8-B2D1-A7F4A1900E35}"/>
              </a:ext>
            </a:extLst>
          </p:cNvPr>
          <p:cNvSpPr>
            <a:spLocks noGrp="1"/>
          </p:cNvSpPr>
          <p:nvPr>
            <p:ph sz="half" idx="1"/>
          </p:nvPr>
        </p:nvSpPr>
        <p:spPr>
          <a:xfrm>
            <a:off x="628650" y="1369219"/>
            <a:ext cx="3886200" cy="3263504"/>
          </a:xfrm>
          <a:prstGeom prst="rect">
            <a:avLst/>
          </a:prstGeom>
        </p:spPr>
        <p:txBody>
          <a:bodyPr lIns="68580" tIns="34290" rIns="68580" bIns="3429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74B32C69-1AAE-495D-B326-A644D737FFF9}"/>
              </a:ext>
            </a:extLst>
          </p:cNvPr>
          <p:cNvSpPr>
            <a:spLocks noGrp="1"/>
          </p:cNvSpPr>
          <p:nvPr>
            <p:ph sz="half" idx="2"/>
          </p:nvPr>
        </p:nvSpPr>
        <p:spPr>
          <a:xfrm>
            <a:off x="4629150" y="1369219"/>
            <a:ext cx="3886200" cy="3263504"/>
          </a:xfrm>
          <a:prstGeom prst="rect">
            <a:avLst/>
          </a:prstGeom>
        </p:spPr>
        <p:txBody>
          <a:bodyPr lIns="68580" tIns="34290" rIns="68580" bIns="3429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EE31A1EA-D5E7-4093-B8CB-4E3111745BDB}"/>
              </a:ext>
            </a:extLst>
          </p:cNvPr>
          <p:cNvSpPr>
            <a:spLocks noGrp="1"/>
          </p:cNvSpPr>
          <p:nvPr>
            <p:ph type="dt" sz="half" idx="10"/>
          </p:nvPr>
        </p:nvSpPr>
        <p:spPr>
          <a:xfrm>
            <a:off x="628650" y="4767263"/>
            <a:ext cx="2057400" cy="273844"/>
          </a:xfrm>
          <a:prstGeom prst="rect">
            <a:avLst/>
          </a:prstGeom>
        </p:spPr>
        <p:txBody>
          <a:bodyPr lIns="68580" tIns="34290" rIns="68580" bIns="34290"/>
          <a:lstStyle/>
          <a:p>
            <a:fld id="{9718A5D6-C2A1-427B-A27D-07390D495304}" type="datetime1">
              <a:rPr lang="en-US" smtClean="0"/>
              <a:t>6/24/2020</a:t>
            </a:fld>
            <a:endParaRPr lang="en-US"/>
          </a:p>
        </p:txBody>
      </p:sp>
      <p:sp>
        <p:nvSpPr>
          <p:cNvPr id="6" name="Footer Placeholder 5">
            <a:extLst>
              <a:ext uri="{FF2B5EF4-FFF2-40B4-BE49-F238E27FC236}">
                <a16:creationId xmlns:a16="http://schemas.microsoft.com/office/drawing/2014/main" xmlns="" id="{05F5BC09-0ACB-4742-A8DF-CDF561A533E3}"/>
              </a:ext>
            </a:extLst>
          </p:cNvPr>
          <p:cNvSpPr>
            <a:spLocks noGrp="1"/>
          </p:cNvSpPr>
          <p:nvPr>
            <p:ph type="ftr" sz="quarter" idx="11"/>
          </p:nvPr>
        </p:nvSpPr>
        <p:spPr>
          <a:xfrm>
            <a:off x="3028950" y="4767263"/>
            <a:ext cx="3086100" cy="273844"/>
          </a:xfrm>
          <a:prstGeom prst="rect">
            <a:avLst/>
          </a:prstGeom>
        </p:spPr>
        <p:txBody>
          <a:bodyPr lIns="68580" tIns="34290" rIns="68580" bIns="34290"/>
          <a:lstStyle/>
          <a:p>
            <a:endParaRPr lang="en-US"/>
          </a:p>
        </p:txBody>
      </p:sp>
      <p:sp>
        <p:nvSpPr>
          <p:cNvPr id="7" name="Slide Number Placeholder 6">
            <a:extLst>
              <a:ext uri="{FF2B5EF4-FFF2-40B4-BE49-F238E27FC236}">
                <a16:creationId xmlns:a16="http://schemas.microsoft.com/office/drawing/2014/main" xmlns="" id="{25DBE34C-0F76-4631-9916-6C87CAC2097D}"/>
              </a:ext>
            </a:extLst>
          </p:cNvPr>
          <p:cNvSpPr>
            <a:spLocks noGrp="1"/>
          </p:cNvSpPr>
          <p:nvPr>
            <p:ph type="sldNum" sz="quarter" idx="12"/>
          </p:nvPr>
        </p:nvSpPr>
        <p:spPr/>
        <p:txBody>
          <a:bodyPr/>
          <a:lstStyle/>
          <a:p>
            <a:fld id="{BF047029-50B6-4AF3-9041-2D59FE33A9D7}" type="slidenum">
              <a:rPr lang="en-US" smtClean="0"/>
              <a:t>‹#›</a:t>
            </a:fld>
            <a:endParaRPr lang="en-US"/>
          </a:p>
        </p:txBody>
      </p:sp>
    </p:spTree>
    <p:extLst>
      <p:ext uri="{BB962C8B-B14F-4D97-AF65-F5344CB8AC3E}">
        <p14:creationId xmlns:p14="http://schemas.microsoft.com/office/powerpoint/2010/main" val="9257936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200151"/>
            <a:ext cx="8229600" cy="3394472"/>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251520" y="3939902"/>
            <a:ext cx="2133600" cy="273844"/>
          </a:xfrm>
          <a:prstGeom prst="rect">
            <a:avLst/>
          </a:prstGeom>
        </p:spPr>
        <p:txBody>
          <a:bodyPr/>
          <a:lstStyle/>
          <a:p>
            <a:fld id="{69F42ADB-7D30-4CDA-A166-333DE990463F}" type="datetimeFigureOut">
              <a:rPr lang="en-US" smtClean="0"/>
              <a:t>6/24/2020</a:t>
            </a:fld>
            <a:endParaRPr lang="en-US"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6" name="Slide Number Placeholder 5"/>
          <p:cNvSpPr>
            <a:spLocks noGrp="1"/>
          </p:cNvSpPr>
          <p:nvPr>
            <p:ph type="sldNum" sz="quarter" idx="12"/>
          </p:nvPr>
        </p:nvSpPr>
        <p:spPr>
          <a:xfrm>
            <a:off x="6084168" y="4083918"/>
            <a:ext cx="2133600" cy="273844"/>
          </a:xfrm>
        </p:spPr>
        <p:txBody>
          <a:bodyPr/>
          <a:lstStyle/>
          <a:p>
            <a:fld id="{B10D5614-B734-4280-8F57-1D4947433C97}" type="slidenum">
              <a:rPr lang="en-US" smtClean="0"/>
              <a:t>‹#›</a:t>
            </a:fld>
            <a:endParaRPr lang="en-US" dirty="0"/>
          </a:p>
        </p:txBody>
      </p:sp>
    </p:spTree>
    <p:extLst>
      <p:ext uri="{BB962C8B-B14F-4D97-AF65-F5344CB8AC3E}">
        <p14:creationId xmlns:p14="http://schemas.microsoft.com/office/powerpoint/2010/main" val="206218719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a:lstStyle/>
          <a:p>
            <a:r>
              <a:rPr lang="en-US" smtClean="0"/>
              <a:t>Click to edit Master title style</a:t>
            </a:r>
            <a:endParaRPr lang="en-US"/>
          </a:p>
        </p:txBody>
      </p:sp>
      <p:sp>
        <p:nvSpPr>
          <p:cNvPr id="5" name="Date Placeholder 4"/>
          <p:cNvSpPr>
            <a:spLocks noGrp="1"/>
          </p:cNvSpPr>
          <p:nvPr>
            <p:ph type="dt" sz="half" idx="10"/>
          </p:nvPr>
        </p:nvSpPr>
        <p:spPr>
          <a:xfrm>
            <a:off x="457200" y="4767263"/>
            <a:ext cx="2133600" cy="273844"/>
          </a:xfrm>
          <a:prstGeom prst="rect">
            <a:avLst/>
          </a:prstGeom>
        </p:spPr>
        <p:txBody>
          <a:bodyPr/>
          <a:lstStyle/>
          <a:p>
            <a:fld id="{69F42ADB-7D30-4CDA-A166-333DE990463F}" type="datetimeFigureOut">
              <a:rPr lang="en-US" smtClean="0"/>
              <a:t>6/24/2020</a:t>
            </a:fld>
            <a:endParaRPr lang="en-US" dirty="0"/>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B10D5614-B734-4280-8F57-1D4947433C97}" type="slidenum">
              <a:rPr lang="en-US" smtClean="0"/>
              <a:t>‹#›</a:t>
            </a:fld>
            <a:endParaRPr lang="en-US" dirty="0"/>
          </a:p>
        </p:txBody>
      </p:sp>
      <p:sp>
        <p:nvSpPr>
          <p:cNvPr id="8" name="Text Placeholder 2"/>
          <p:cNvSpPr>
            <a:spLocks noGrp="1"/>
          </p:cNvSpPr>
          <p:nvPr>
            <p:ph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2061968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a:prstGeom prst="rect">
            <a:avLst/>
          </a:prstGeom>
        </p:spPr>
        <p:txBody>
          <a:bodyPr anchor="b"/>
          <a:lstStyle>
            <a:lvl1pPr marL="0" indent="0">
              <a:buNone/>
              <a:defRPr sz="16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631156"/>
            <a:ext cx="4040188" cy="2963466"/>
          </a:xfrm>
          <a:prstGeom prst="rect">
            <a:avLst/>
          </a:prstGeom>
        </p:spPr>
        <p:txBody>
          <a:bodyPr>
            <a:normAutofit/>
          </a:bodyPr>
          <a:lstStyle>
            <a:lvl1pPr>
              <a:defRPr sz="1600"/>
            </a:lvl1pPr>
            <a:lvl2pPr>
              <a:defRPr sz="1400"/>
            </a:lvl2pPr>
            <a:lvl3pPr>
              <a:defRPr sz="1200"/>
            </a:lvl3pPr>
            <a:lvl4pPr>
              <a:defRPr sz="1100"/>
            </a:lvl4pPr>
            <a:lvl5pPr>
              <a:defRPr sz="11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a:prstGeom prst="rect">
            <a:avLst/>
          </a:prstGeom>
        </p:spPr>
        <p:txBody>
          <a:bodyPr anchor="b"/>
          <a:lstStyle>
            <a:lvl1pPr marL="0" indent="0">
              <a:buNone/>
              <a:defRPr sz="16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a:prstGeom prst="rect">
            <a:avLst/>
          </a:prstGeom>
        </p:spPr>
        <p:txBody>
          <a:bodyPr>
            <a:normAutofit/>
          </a:bodyPr>
          <a:lstStyle>
            <a:lvl1pPr>
              <a:defRPr sz="1600"/>
            </a:lvl1pPr>
            <a:lvl2pPr>
              <a:defRPr sz="1400"/>
            </a:lvl2pPr>
            <a:lvl3pPr>
              <a:defRPr sz="1200"/>
            </a:lvl3pPr>
            <a:lvl4pPr>
              <a:defRPr sz="1100"/>
            </a:lvl4pPr>
            <a:lvl5pPr>
              <a:defRPr sz="11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4767263"/>
            <a:ext cx="2133600" cy="273844"/>
          </a:xfrm>
          <a:prstGeom prst="rect">
            <a:avLst/>
          </a:prstGeom>
        </p:spPr>
        <p:txBody>
          <a:bodyPr/>
          <a:lstStyle/>
          <a:p>
            <a:fld id="{69F42ADB-7D30-4CDA-A166-333DE990463F}" type="datetimeFigureOut">
              <a:rPr lang="en-US" smtClean="0"/>
              <a:t>6/24/2020</a:t>
            </a:fld>
            <a:endParaRPr lang="en-US" dirty="0"/>
          </a:p>
        </p:txBody>
      </p:sp>
      <p:sp>
        <p:nvSpPr>
          <p:cNvPr id="8" name="Footer Placeholder 7"/>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9" name="Slide Number Placeholder 8"/>
          <p:cNvSpPr>
            <a:spLocks noGrp="1"/>
          </p:cNvSpPr>
          <p:nvPr>
            <p:ph type="sldNum" sz="quarter" idx="12"/>
          </p:nvPr>
        </p:nvSpPr>
        <p:spPr/>
        <p:txBody>
          <a:bodyPr/>
          <a:lstStyle/>
          <a:p>
            <a:fld id="{B10D5614-B734-4280-8F57-1D4947433C97}" type="slidenum">
              <a:rPr lang="en-US" smtClean="0"/>
              <a:t>‹#›</a:t>
            </a:fld>
            <a:endParaRPr lang="en-US" dirty="0"/>
          </a:p>
        </p:txBody>
      </p:sp>
    </p:spTree>
    <p:extLst>
      <p:ext uri="{BB962C8B-B14F-4D97-AF65-F5344CB8AC3E}">
        <p14:creationId xmlns:p14="http://schemas.microsoft.com/office/powerpoint/2010/main" val="89021818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4767263"/>
            <a:ext cx="2133600" cy="273844"/>
          </a:xfrm>
          <a:prstGeom prst="rect">
            <a:avLst/>
          </a:prstGeom>
        </p:spPr>
        <p:txBody>
          <a:bodyPr/>
          <a:lstStyle/>
          <a:p>
            <a:fld id="{69F42ADB-7D30-4CDA-A166-333DE990463F}" type="datetimeFigureOut">
              <a:rPr lang="en-US" smtClean="0"/>
              <a:t>6/24/2020</a:t>
            </a:fld>
            <a:endParaRPr lang="en-US" dirty="0"/>
          </a:p>
        </p:txBody>
      </p:sp>
      <p:sp>
        <p:nvSpPr>
          <p:cNvPr id="4" name="Footer Placeholder 3"/>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5" name="Slide Number Placeholder 4"/>
          <p:cNvSpPr>
            <a:spLocks noGrp="1"/>
          </p:cNvSpPr>
          <p:nvPr>
            <p:ph type="sldNum" sz="quarter" idx="12"/>
          </p:nvPr>
        </p:nvSpPr>
        <p:spPr/>
        <p:txBody>
          <a:bodyPr/>
          <a:lstStyle/>
          <a:p>
            <a:fld id="{B10D5614-B734-4280-8F57-1D4947433C97}" type="slidenum">
              <a:rPr lang="en-US" smtClean="0"/>
              <a:t>‹#›</a:t>
            </a:fld>
            <a:endParaRPr lang="en-US" dirty="0"/>
          </a:p>
        </p:txBody>
      </p:sp>
      <p:sp>
        <p:nvSpPr>
          <p:cNvPr id="6" name="TextBox 5"/>
          <p:cNvSpPr txBox="1"/>
          <p:nvPr userDrawn="1"/>
        </p:nvSpPr>
        <p:spPr>
          <a:xfrm>
            <a:off x="467544" y="1203598"/>
            <a:ext cx="184731" cy="369332"/>
          </a:xfrm>
          <a:prstGeom prst="rect">
            <a:avLst/>
          </a:prstGeom>
          <a:noFill/>
        </p:spPr>
        <p:txBody>
          <a:bodyPr wrap="none" rtlCol="0">
            <a:spAutoFit/>
          </a:bodyPr>
          <a:lstStyle/>
          <a:p>
            <a:endParaRPr lang="en-US" dirty="0"/>
          </a:p>
        </p:txBody>
      </p:sp>
      <p:sp>
        <p:nvSpPr>
          <p:cNvPr id="7" name="TextBox 6"/>
          <p:cNvSpPr txBox="1"/>
          <p:nvPr userDrawn="1"/>
        </p:nvSpPr>
        <p:spPr>
          <a:xfrm>
            <a:off x="467544" y="1131590"/>
            <a:ext cx="8208912" cy="276999"/>
          </a:xfrm>
          <a:prstGeom prst="rect">
            <a:avLst/>
          </a:prstGeom>
          <a:noFill/>
        </p:spPr>
        <p:txBody>
          <a:bodyPr wrap="square" rtlCol="0">
            <a:spAutoFit/>
          </a:bodyPr>
          <a:lstStyle/>
          <a:p>
            <a:r>
              <a:rPr lang="en-US" sz="1200" dirty="0" smtClean="0">
                <a:solidFill>
                  <a:schemeClr val="bg1">
                    <a:lumMod val="65000"/>
                  </a:schemeClr>
                </a:solidFill>
              </a:rPr>
              <a:t>Test</a:t>
            </a:r>
            <a:endParaRPr lang="en-US" sz="1200" dirty="0">
              <a:solidFill>
                <a:schemeClr val="bg1">
                  <a:lumMod val="65000"/>
                </a:schemeClr>
              </a:solidFill>
            </a:endParaRPr>
          </a:p>
        </p:txBody>
      </p:sp>
    </p:spTree>
    <p:extLst>
      <p:ext uri="{BB962C8B-B14F-4D97-AF65-F5344CB8AC3E}">
        <p14:creationId xmlns:p14="http://schemas.microsoft.com/office/powerpoint/2010/main" val="321538419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a:prstGeom prst="rect">
            <a:avLst/>
          </a:prstGeom>
        </p:spPr>
        <p:txBody>
          <a:bodyPr>
            <a:normAutofit/>
          </a:bodyPr>
          <a:lstStyle>
            <a:lvl1pPr>
              <a:defRPr sz="1800"/>
            </a:lvl1pPr>
            <a:lvl2pPr>
              <a:defRPr sz="1600"/>
            </a:lvl2pPr>
            <a:lvl3pPr>
              <a:defRPr sz="1400"/>
            </a:lvl3pPr>
            <a:lvl4pPr>
              <a:defRPr sz="1200"/>
            </a:lvl4pPr>
            <a:lvl5pPr>
              <a:defRPr sz="12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fld id="{69F42ADB-7D30-4CDA-A166-333DE990463F}" type="datetimeFigureOut">
              <a:rPr lang="en-US" smtClean="0"/>
              <a:t>6/24/2020</a:t>
            </a:fld>
            <a:endParaRPr lang="en-US" dirty="0"/>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B10D5614-B734-4280-8F57-1D4947433C97}" type="slidenum">
              <a:rPr lang="en-US" smtClean="0"/>
              <a:t>‹#›</a:t>
            </a:fld>
            <a:endParaRPr lang="en-US" dirty="0"/>
          </a:p>
        </p:txBody>
      </p:sp>
    </p:spTree>
    <p:extLst>
      <p:ext uri="{BB962C8B-B14F-4D97-AF65-F5344CB8AC3E}">
        <p14:creationId xmlns:p14="http://schemas.microsoft.com/office/powerpoint/2010/main" val="2311581967"/>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4025503"/>
            <a:ext cx="5486400" cy="603647"/>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fld id="{69F42ADB-7D30-4CDA-A166-333DE990463F}" type="datetimeFigureOut">
              <a:rPr lang="en-US" smtClean="0"/>
              <a:t>6/24/2020</a:t>
            </a:fld>
            <a:endParaRPr lang="en-US" dirty="0"/>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B10D5614-B734-4280-8F57-1D4947433C97}" type="slidenum">
              <a:rPr lang="en-US" smtClean="0"/>
              <a:t>‹#›</a:t>
            </a:fld>
            <a:endParaRPr lang="en-US" dirty="0"/>
          </a:p>
        </p:txBody>
      </p:sp>
    </p:spTree>
    <p:extLst>
      <p:ext uri="{BB962C8B-B14F-4D97-AF65-F5344CB8AC3E}">
        <p14:creationId xmlns:p14="http://schemas.microsoft.com/office/powerpoint/2010/main" val="235187158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00151"/>
            <a:ext cx="8229600" cy="3394472"/>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4767263"/>
            <a:ext cx="2133600" cy="273844"/>
          </a:xfrm>
          <a:prstGeom prst="rect">
            <a:avLst/>
          </a:prstGeom>
        </p:spPr>
        <p:txBody>
          <a:bodyPr/>
          <a:lstStyle/>
          <a:p>
            <a:fld id="{69F42ADB-7D30-4CDA-A166-333DE990463F}" type="datetimeFigureOut">
              <a:rPr lang="en-US" smtClean="0"/>
              <a:t>6/24/2020</a:t>
            </a:fld>
            <a:endParaRPr lang="en-US"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B10D5614-B734-4280-8F57-1D4947433C97}" type="slidenum">
              <a:rPr lang="en-US" smtClean="0"/>
              <a:t>‹#›</a:t>
            </a:fld>
            <a:endParaRPr lang="en-US" dirty="0"/>
          </a:p>
        </p:txBody>
      </p:sp>
    </p:spTree>
    <p:extLst>
      <p:ext uri="{BB962C8B-B14F-4D97-AF65-F5344CB8AC3E}">
        <p14:creationId xmlns:p14="http://schemas.microsoft.com/office/powerpoint/2010/main" val="3724041517"/>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4767263"/>
            <a:ext cx="2133600" cy="273844"/>
          </a:xfrm>
          <a:prstGeom prst="rect">
            <a:avLst/>
          </a:prstGeom>
        </p:spPr>
        <p:txBody>
          <a:bodyPr/>
          <a:lstStyle/>
          <a:p>
            <a:fld id="{69F42ADB-7D30-4CDA-A166-333DE990463F}" type="datetimeFigureOut">
              <a:rPr lang="en-US" smtClean="0"/>
              <a:t>6/24/2020</a:t>
            </a:fld>
            <a:endParaRPr lang="en-US"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B10D5614-B734-4280-8F57-1D4947433C97}" type="slidenum">
              <a:rPr lang="en-US" smtClean="0"/>
              <a:t>‹#›</a:t>
            </a:fld>
            <a:endParaRPr lang="en-US" dirty="0"/>
          </a:p>
        </p:txBody>
      </p:sp>
    </p:spTree>
    <p:extLst>
      <p:ext uri="{BB962C8B-B14F-4D97-AF65-F5344CB8AC3E}">
        <p14:creationId xmlns:p14="http://schemas.microsoft.com/office/powerpoint/2010/main" val="255919281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CFCFC"/>
        </a:solid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10D5614-B734-4280-8F57-1D4947433C97}" type="slidenum">
              <a:rPr lang="en-US" smtClean="0"/>
              <a:t>‹#›</a:t>
            </a:fld>
            <a:endParaRPr lang="en-US" dirty="0"/>
          </a:p>
        </p:txBody>
      </p:sp>
      <p:pic>
        <p:nvPicPr>
          <p:cNvPr id="8" name="Picture 13" descr="New Inside Logo MOSt"/>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76238" y="4857750"/>
            <a:ext cx="1470025"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Box 25"/>
          <p:cNvSpPr txBox="1">
            <a:spLocks noChangeArrowheads="1"/>
          </p:cNvSpPr>
          <p:nvPr/>
        </p:nvSpPr>
        <p:spPr bwMode="auto">
          <a:xfrm>
            <a:off x="7060956" y="4773613"/>
            <a:ext cx="1792532" cy="3077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wrap="none" lIns="0" tIns="45714" rIns="91430" bIns="45714">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r" eaLnBrk="1" hangingPunct="1">
              <a:defRPr/>
            </a:pPr>
            <a:r>
              <a:rPr lang="en-US" sz="1400" b="1" dirty="0" smtClean="0">
                <a:solidFill>
                  <a:srgbClr val="959595"/>
                </a:solidFill>
              </a:rPr>
              <a:t>Prof </a:t>
            </a:r>
            <a:r>
              <a:rPr lang="en-US" sz="1400" b="1" dirty="0" err="1" smtClean="0">
                <a:solidFill>
                  <a:srgbClr val="959595"/>
                </a:solidFill>
              </a:rPr>
              <a:t>Alok</a:t>
            </a:r>
            <a:r>
              <a:rPr lang="en-US" sz="1400" b="1" dirty="0" smtClean="0">
                <a:solidFill>
                  <a:srgbClr val="959595"/>
                </a:solidFill>
              </a:rPr>
              <a:t> </a:t>
            </a:r>
            <a:r>
              <a:rPr lang="en-US" sz="1400" b="1" dirty="0" err="1" smtClean="0">
                <a:solidFill>
                  <a:srgbClr val="959595"/>
                </a:solidFill>
              </a:rPr>
              <a:t>Sheel</a:t>
            </a:r>
            <a:r>
              <a:rPr lang="en-US" sz="1400" b="1" dirty="0" smtClean="0">
                <a:solidFill>
                  <a:srgbClr val="959595"/>
                </a:solidFill>
              </a:rPr>
              <a:t>, ICRIER</a:t>
            </a:r>
            <a:endParaRPr lang="en-US" sz="1400" b="1" dirty="0" smtClean="0">
              <a:solidFill>
                <a:srgbClr val="959595"/>
              </a:solidFill>
            </a:endParaRPr>
          </a:p>
        </p:txBody>
      </p:sp>
    </p:spTree>
    <p:extLst>
      <p:ext uri="{BB962C8B-B14F-4D97-AF65-F5344CB8AC3E}">
        <p14:creationId xmlns:p14="http://schemas.microsoft.com/office/powerpoint/2010/main" val="35023167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6" r:id="rId6"/>
    <p:sldLayoutId id="2147483657" r:id="rId7"/>
    <p:sldLayoutId id="2147483658" r:id="rId8"/>
    <p:sldLayoutId id="2147483659" r:id="rId9"/>
    <p:sldLayoutId id="2147483660" r:id="rId10"/>
    <p:sldLayoutId id="2147483662" r:id="rId11"/>
  </p:sldLayoutIdLst>
  <p:timing>
    <p:tnLst>
      <p:par>
        <p:cTn id="1" dur="indefinite" restart="never" nodeType="tmRoot"/>
      </p:par>
    </p:tnLst>
  </p:timing>
  <p:txStyles>
    <p:titleStyle>
      <a:lvl1pPr algn="l" defTabSz="914400" rtl="0" eaLnBrk="1" latinLnBrk="0" hangingPunct="1">
        <a:spcBef>
          <a:spcPct val="0"/>
        </a:spcBef>
        <a:buNone/>
        <a:defRPr sz="3200" b="0" kern="1200">
          <a:solidFill>
            <a:schemeClr val="tx1">
              <a:lumMod val="65000"/>
              <a:lumOff val="35000"/>
            </a:schemeClr>
          </a:solidFill>
          <a:latin typeface="Source Sans Pro Light" pitchFamily="34" charset="0"/>
          <a:ea typeface="+mj-ea"/>
          <a:cs typeface="+mj-cs"/>
        </a:defRPr>
      </a:lvl1pPr>
    </p:titleStyle>
    <p:bodyStyle>
      <a:lvl1pPr marL="342900" indent="-342900" algn="l" defTabSz="914400" rtl="0" eaLnBrk="1" latinLnBrk="0" hangingPunct="1">
        <a:spcBef>
          <a:spcPct val="20000"/>
        </a:spcBef>
        <a:buFont typeface="Arial" pitchFamily="34" charset="0"/>
        <a:buChar char="•"/>
        <a:defRPr sz="1400" kern="1200">
          <a:solidFill>
            <a:schemeClr val="bg1">
              <a:lumMod val="6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1200" kern="1200">
          <a:solidFill>
            <a:schemeClr val="bg1">
              <a:lumMod val="6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100" kern="1200">
          <a:solidFill>
            <a:schemeClr val="bg1">
              <a:lumMod val="6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050" kern="1200">
          <a:solidFill>
            <a:schemeClr val="bg1">
              <a:lumMod val="6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050" kern="1200">
          <a:solidFill>
            <a:schemeClr val="bg1">
              <a:lumMod val="6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audio" Target="../media/media1.wma"/><Relationship Id="rId1" Type="http://schemas.microsoft.com/office/2007/relationships/media" Target="../media/media1.wma"/><Relationship Id="rId6" Type="http://schemas.openxmlformats.org/officeDocument/2006/relationships/image" Target="../media/image3.jpeg"/><Relationship Id="rId5" Type="http://schemas.openxmlformats.org/officeDocument/2006/relationships/image" Target="../media/image2.pn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3" Type="http://schemas.openxmlformats.org/officeDocument/2006/relationships/hyperlink" Target="http://onlinereports.motilaloswal.com/Dormant/documents/Associate%20Details.pdf" TargetMode="External"/><Relationship Id="rId2" Type="http://schemas.openxmlformats.org/officeDocument/2006/relationships/hyperlink" Target="http://www.motilaloswal.com/" TargetMode="External"/><Relationship Id="rId1" Type="http://schemas.openxmlformats.org/officeDocument/2006/relationships/slideLayout" Target="../slideLayouts/slideLayout10.xml"/><Relationship Id="rId4" Type="http://schemas.openxmlformats.org/officeDocument/2006/relationships/hyperlink" Target="https://galaxy.motilaloswal.com/ResearchAnalyst/PublishViewLitigation.aspx"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www.bseindia.com/" TargetMode="External"/><Relationship Id="rId2" Type="http://schemas.openxmlformats.org/officeDocument/2006/relationships/hyperlink" Target="http://www.nseindia.com/" TargetMode="External"/><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2" Type="http://schemas.openxmlformats.org/officeDocument/2006/relationships/hyperlink" Target="http://www.motilaloswal.com/" TargetMode="Externa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1.xml"/><Relationship Id="rId5" Type="http://schemas.microsoft.com/office/2007/relationships/hdphoto" Target="../media/hdphoto2.wdp"/><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6.png"/><Relationship Id="rId1" Type="http://schemas.openxmlformats.org/officeDocument/2006/relationships/slideLayout" Target="../slideLayouts/slideLayout1.xml"/><Relationship Id="rId5" Type="http://schemas.microsoft.com/office/2007/relationships/hdphoto" Target="../media/hdphoto4.wdp"/><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p:cNvSpPr/>
          <p:nvPr/>
        </p:nvSpPr>
        <p:spPr>
          <a:xfrm>
            <a:off x="-35496" y="1488"/>
            <a:ext cx="9144000" cy="5143500"/>
          </a:xfrm>
          <a:prstGeom prst="rect">
            <a:avLst/>
          </a:prstGeom>
          <a:gradFill>
            <a:gsLst>
              <a:gs pos="0">
                <a:schemeClr val="bg2">
                  <a:lumMod val="90000"/>
                </a:schemeClr>
              </a:gs>
              <a:gs pos="49000">
                <a:schemeClr val="bg1"/>
              </a:gs>
              <a:gs pos="100000">
                <a:schemeClr val="bg2">
                  <a:lumMod val="7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t"/>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en-US" dirty="0"/>
          </a:p>
        </p:txBody>
      </p:sp>
      <p:sp>
        <p:nvSpPr>
          <p:cNvPr id="23" name="Rectangle 22"/>
          <p:cNvSpPr>
            <a:spLocks noGrp="1" noChangeArrowheads="1"/>
          </p:cNvSpPr>
          <p:nvPr/>
        </p:nvSpPr>
        <p:spPr>
          <a:xfrm>
            <a:off x="213162" y="1912437"/>
            <a:ext cx="8010037" cy="1297111"/>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n-US" sz="3600" b="1" dirty="0">
                <a:solidFill>
                  <a:srgbClr val="000099"/>
                </a:solidFill>
                <a:latin typeface="+mn-lt"/>
                <a:ea typeface="+mn-ea"/>
                <a:cs typeface="+mn-cs"/>
              </a:rPr>
              <a:t>MOSL </a:t>
            </a:r>
            <a:r>
              <a:rPr lang="en-US" sz="3600" b="1" dirty="0" smtClean="0">
                <a:solidFill>
                  <a:srgbClr val="000099"/>
                </a:solidFill>
                <a:latin typeface="+mn-lt"/>
                <a:ea typeface="+mn-ea"/>
                <a:cs typeface="+mn-cs"/>
              </a:rPr>
              <a:t>Webinar on </a:t>
            </a:r>
            <a:r>
              <a:rPr lang="en-US" sz="3600" b="1" dirty="0">
                <a:solidFill>
                  <a:srgbClr val="000099"/>
                </a:solidFill>
                <a:latin typeface="+mn-lt"/>
                <a:ea typeface="+mn-ea"/>
                <a:cs typeface="+mn-cs"/>
              </a:rPr>
              <a:t>the Indian </a:t>
            </a:r>
            <a:r>
              <a:rPr lang="en-US" sz="3600" b="1" dirty="0" smtClean="0">
                <a:solidFill>
                  <a:srgbClr val="000099"/>
                </a:solidFill>
                <a:latin typeface="+mn-lt"/>
                <a:ea typeface="+mn-ea"/>
                <a:cs typeface="+mn-cs"/>
              </a:rPr>
              <a:t>Economy: Monetary </a:t>
            </a:r>
            <a:r>
              <a:rPr lang="en-US" sz="3600" b="1" dirty="0">
                <a:solidFill>
                  <a:srgbClr val="000099"/>
                </a:solidFill>
                <a:latin typeface="+mn-lt"/>
                <a:ea typeface="+mn-ea"/>
                <a:cs typeface="+mn-cs"/>
              </a:rPr>
              <a:t>Policy and the </a:t>
            </a:r>
            <a:r>
              <a:rPr lang="en-US" sz="3600" b="1" dirty="0" smtClean="0">
                <a:solidFill>
                  <a:srgbClr val="000099"/>
                </a:solidFill>
                <a:latin typeface="+mn-lt"/>
                <a:ea typeface="+mn-ea"/>
                <a:cs typeface="+mn-cs"/>
              </a:rPr>
              <a:t>Economy</a:t>
            </a:r>
            <a:endParaRPr lang="en-US" sz="3600" b="1" dirty="0">
              <a:solidFill>
                <a:srgbClr val="000099"/>
              </a:solidFill>
              <a:latin typeface="+mn-lt"/>
              <a:ea typeface="+mn-ea"/>
              <a:cs typeface="+mn-cs"/>
            </a:endParaRPr>
          </a:p>
        </p:txBody>
      </p:sp>
      <p:pic>
        <p:nvPicPr>
          <p:cNvPr id="24" name="2F5B1391.wav">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5">
            <a:extLst>
              <a:ext uri="{28A0092B-C50C-407E-A947-70E740481C1C}">
                <a14:useLocalDpi xmlns:a14="http://schemas.microsoft.com/office/drawing/2010/main" val="0"/>
              </a:ext>
            </a:extLst>
          </a:blip>
          <a:srcRect/>
          <a:stretch>
            <a:fillRect/>
          </a:stretch>
        </p:blipFill>
        <p:spPr bwMode="auto">
          <a:xfrm>
            <a:off x="8318500" y="4318000"/>
            <a:ext cx="60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 name="Content Placeholder 2"/>
          <p:cNvSpPr txBox="1">
            <a:spLocks/>
          </p:cNvSpPr>
          <p:nvPr/>
        </p:nvSpPr>
        <p:spPr>
          <a:xfrm>
            <a:off x="6649495" y="4083771"/>
            <a:ext cx="1480516" cy="711495"/>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1400" kern="1200">
                <a:solidFill>
                  <a:schemeClr val="bg1">
                    <a:lumMod val="6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1200" kern="1200">
                <a:solidFill>
                  <a:schemeClr val="bg1">
                    <a:lumMod val="6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100" kern="1200">
                <a:solidFill>
                  <a:schemeClr val="bg1">
                    <a:lumMod val="6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050" kern="1200">
                <a:solidFill>
                  <a:schemeClr val="bg1">
                    <a:lumMod val="6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050" kern="1200">
                <a:solidFill>
                  <a:schemeClr val="bg1">
                    <a:lumMod val="6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r">
              <a:buFont typeface="Arial" pitchFamily="34" charset="0"/>
              <a:buNone/>
            </a:pPr>
            <a:endParaRPr lang="en-US" sz="1200" dirty="0">
              <a:solidFill>
                <a:schemeClr val="bg1">
                  <a:lumMod val="50000"/>
                </a:schemeClr>
              </a:solidFill>
            </a:endParaRPr>
          </a:p>
        </p:txBody>
      </p:sp>
      <p:grpSp>
        <p:nvGrpSpPr>
          <p:cNvPr id="27" name="Group 11"/>
          <p:cNvGrpSpPr>
            <a:grpSpLocks/>
          </p:cNvGrpSpPr>
          <p:nvPr/>
        </p:nvGrpSpPr>
        <p:grpSpPr bwMode="auto">
          <a:xfrm rot="5400000">
            <a:off x="6139567" y="2151958"/>
            <a:ext cx="5183188" cy="838202"/>
            <a:chOff x="2055030" y="1456766"/>
            <a:chExt cx="2304256" cy="544909"/>
          </a:xfrm>
        </p:grpSpPr>
        <p:sp>
          <p:nvSpPr>
            <p:cNvPr id="28" name="Rectangle 27"/>
            <p:cNvSpPr/>
            <p:nvPr/>
          </p:nvSpPr>
          <p:spPr>
            <a:xfrm>
              <a:off x="2055030" y="1456767"/>
              <a:ext cx="575888" cy="544908"/>
            </a:xfrm>
            <a:prstGeom prst="rect">
              <a:avLst/>
            </a:prstGeom>
            <a:solidFill>
              <a:srgbClr val="52506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0" name="Rectangle 29"/>
            <p:cNvSpPr/>
            <p:nvPr/>
          </p:nvSpPr>
          <p:spPr>
            <a:xfrm>
              <a:off x="2630918" y="1456767"/>
              <a:ext cx="576593" cy="544908"/>
            </a:xfrm>
            <a:prstGeom prst="rect">
              <a:avLst/>
            </a:prstGeom>
            <a:solidFill>
              <a:srgbClr val="525068"/>
            </a:solidFill>
            <a:ln>
              <a:noFill/>
            </a:ln>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en-US" dirty="0"/>
            </a:p>
          </p:txBody>
        </p:sp>
        <p:sp>
          <p:nvSpPr>
            <p:cNvPr id="31" name="Rectangle 30"/>
            <p:cNvSpPr/>
            <p:nvPr/>
          </p:nvSpPr>
          <p:spPr>
            <a:xfrm>
              <a:off x="3207511" y="1456766"/>
              <a:ext cx="575888" cy="544908"/>
            </a:xfrm>
            <a:prstGeom prst="rect">
              <a:avLst/>
            </a:prstGeom>
            <a:solidFill>
              <a:srgbClr val="525068"/>
            </a:solidFill>
            <a:ln>
              <a:no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endParaRPr lang="en-US" dirty="0"/>
            </a:p>
          </p:txBody>
        </p:sp>
        <p:sp>
          <p:nvSpPr>
            <p:cNvPr id="32" name="Rectangle 31"/>
            <p:cNvSpPr/>
            <p:nvPr/>
          </p:nvSpPr>
          <p:spPr>
            <a:xfrm>
              <a:off x="3783398" y="1456766"/>
              <a:ext cx="575888" cy="544908"/>
            </a:xfrm>
            <a:prstGeom prst="rect">
              <a:avLst/>
            </a:prstGeom>
            <a:solidFill>
              <a:srgbClr val="525068"/>
            </a:solidFill>
            <a:ln>
              <a:noFill/>
            </a:ln>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fontAlgn="auto">
                <a:spcBef>
                  <a:spcPts val="0"/>
                </a:spcBef>
                <a:spcAft>
                  <a:spcPts val="0"/>
                </a:spcAft>
                <a:defRPr/>
              </a:pPr>
              <a:endParaRPr lang="en-US" dirty="0"/>
            </a:p>
          </p:txBody>
        </p:sp>
      </p:grpSp>
      <p:sp>
        <p:nvSpPr>
          <p:cNvPr id="40" name="TextBox 39"/>
          <p:cNvSpPr txBox="1"/>
          <p:nvPr/>
        </p:nvSpPr>
        <p:spPr>
          <a:xfrm>
            <a:off x="4888494" y="123478"/>
            <a:ext cx="3334706" cy="307777"/>
          </a:xfrm>
          <a:prstGeom prst="rect">
            <a:avLst/>
          </a:prstGeom>
          <a:noFill/>
        </p:spPr>
        <p:txBody>
          <a:bodyPr wrap="square" rtlCol="0">
            <a:spAutoFit/>
          </a:bodyPr>
          <a:lstStyle/>
          <a:p>
            <a:pPr algn="r"/>
            <a:r>
              <a:rPr lang="en-US" sz="1400" b="1" dirty="0" smtClean="0"/>
              <a:t>June 2020</a:t>
            </a:r>
            <a:endParaRPr lang="en-US" sz="1400" b="1" dirty="0"/>
          </a:p>
        </p:txBody>
      </p:sp>
      <p:pic>
        <p:nvPicPr>
          <p:cNvPr id="29" name="Picture 28" descr="InstitutionEq"/>
          <p:cNvPicPr>
            <a:picLocks noChangeAspect="1" noChangeArrowheads="1"/>
          </p:cNvPicPr>
          <p:nvPr/>
        </p:nvPicPr>
        <p:blipFill>
          <a:blip r:embed="rId6" cstate="print"/>
          <a:srcRect/>
          <a:stretch>
            <a:fillRect/>
          </a:stretch>
        </p:blipFill>
        <p:spPr bwMode="auto">
          <a:xfrm>
            <a:off x="179940" y="196326"/>
            <a:ext cx="2293984" cy="647232"/>
          </a:xfrm>
          <a:prstGeom prst="rect">
            <a:avLst/>
          </a:prstGeom>
          <a:noFill/>
          <a:ln w="9525">
            <a:noFill/>
            <a:miter lim="800000"/>
            <a:headEnd/>
            <a:tailEnd/>
          </a:ln>
        </p:spPr>
      </p:pic>
      <p:sp>
        <p:nvSpPr>
          <p:cNvPr id="16" name="Rectangle 15"/>
          <p:cNvSpPr/>
          <p:nvPr/>
        </p:nvSpPr>
        <p:spPr>
          <a:xfrm>
            <a:off x="395288" y="3508780"/>
            <a:ext cx="7456828" cy="738664"/>
          </a:xfrm>
          <a:prstGeom prst="rect">
            <a:avLst/>
          </a:prstGeom>
        </p:spPr>
        <p:txBody>
          <a:bodyPr wrap="square">
            <a:spAutoFit/>
          </a:bodyPr>
          <a:lstStyle/>
          <a:p>
            <a:pPr algn="ctr">
              <a:spcBef>
                <a:spcPct val="0"/>
              </a:spcBef>
            </a:pPr>
            <a:r>
              <a:rPr lang="en-US" sz="2100" b="1" dirty="0">
                <a:latin typeface="Calibri" pitchFamily="34" charset="0"/>
              </a:rPr>
              <a:t>Prof </a:t>
            </a:r>
            <a:r>
              <a:rPr lang="en-US" sz="2100" b="1" dirty="0" err="1">
                <a:latin typeface="Calibri" pitchFamily="34" charset="0"/>
              </a:rPr>
              <a:t>Alok</a:t>
            </a:r>
            <a:r>
              <a:rPr lang="en-US" sz="2100" b="1" dirty="0">
                <a:latin typeface="Calibri" pitchFamily="34" charset="0"/>
              </a:rPr>
              <a:t> </a:t>
            </a:r>
            <a:r>
              <a:rPr lang="en-US" sz="2100" b="1" dirty="0" err="1">
                <a:latin typeface="Calibri" pitchFamily="34" charset="0"/>
              </a:rPr>
              <a:t>Sheel</a:t>
            </a:r>
            <a:endParaRPr lang="en-US" sz="2100" b="1" dirty="0">
              <a:latin typeface="Calibri" pitchFamily="34" charset="0"/>
            </a:endParaRPr>
          </a:p>
          <a:p>
            <a:pPr algn="ctr">
              <a:spcBef>
                <a:spcPct val="0"/>
              </a:spcBef>
            </a:pPr>
            <a:r>
              <a:rPr lang="en-US" sz="2100" b="1" dirty="0">
                <a:latin typeface="Calibri" pitchFamily="34" charset="0"/>
              </a:rPr>
              <a:t>RBI Chair in Macroeconomics, ICRIER</a:t>
            </a:r>
          </a:p>
        </p:txBody>
      </p:sp>
      <p:sp>
        <p:nvSpPr>
          <p:cNvPr id="26" name="Subtitle 2">
            <a:extLst>
              <a:ext uri="{FF2B5EF4-FFF2-40B4-BE49-F238E27FC236}">
                <a16:creationId xmlns:a16="http://schemas.microsoft.com/office/drawing/2014/main" xmlns="" id="{E236F3E6-9DFE-46E7-84D4-94B8A7776164}"/>
              </a:ext>
            </a:extLst>
          </p:cNvPr>
          <p:cNvSpPr txBox="1">
            <a:spLocks/>
          </p:cNvSpPr>
          <p:nvPr/>
        </p:nvSpPr>
        <p:spPr>
          <a:xfrm>
            <a:off x="1143000" y="3620125"/>
            <a:ext cx="6858000" cy="862871"/>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1400" kern="1200">
                <a:solidFill>
                  <a:schemeClr val="bg1">
                    <a:lumMod val="6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1200" kern="1200">
                <a:solidFill>
                  <a:schemeClr val="bg1">
                    <a:lumMod val="6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100" kern="1200">
                <a:solidFill>
                  <a:schemeClr val="bg1">
                    <a:lumMod val="6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050" kern="1200">
                <a:solidFill>
                  <a:schemeClr val="bg1">
                    <a:lumMod val="6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050" kern="1200">
                <a:solidFill>
                  <a:schemeClr val="bg1">
                    <a:lumMod val="6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US" sz="1800" b="1" dirty="0">
              <a:solidFill>
                <a:schemeClr val="tx1"/>
              </a:solidFill>
            </a:endParaRPr>
          </a:p>
        </p:txBody>
      </p:sp>
    </p:spTree>
    <p:extLst>
      <p:ext uri="{BB962C8B-B14F-4D97-AF65-F5344CB8AC3E}">
        <p14:creationId xmlns:p14="http://schemas.microsoft.com/office/powerpoint/2010/main" val="3294935323"/>
      </p:ext>
    </p:extLst>
  </p:cSld>
  <p:clrMapOvr>
    <a:masterClrMapping/>
  </p:clrMapOvr>
  <p:transition spd="slow" advTm="14606">
    <p:push dir="u"/>
  </p:transition>
  <p:timing>
    <p:tnLst>
      <p:par>
        <p:cTn id="1" dur="indefinite" restart="never" nodeType="tmRoot">
          <p:childTnLst>
            <p:audio>
              <p:cMediaNode vol="80000" showWhenStopped="0">
                <p:cTn id="2" fill="hold" display="0">
                  <p:stCondLst>
                    <p:cond delay="indefinite"/>
                  </p:stCondLst>
                  <p:endCondLst>
                    <p:cond evt="onStopAudio" delay="0">
                      <p:tgtEl>
                        <p:sldTgt/>
                      </p:tgtEl>
                    </p:cond>
                  </p:endCondLst>
                </p:cTn>
                <p:tgtEl>
                  <p:spTgt spid="24"/>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xmlns="" id="{B59F7484-2772-4FE5-85C5-DEE8281E9E44}"/>
              </a:ext>
            </a:extLst>
          </p:cNvPr>
          <p:cNvSpPr>
            <a:spLocks noGrp="1"/>
          </p:cNvSpPr>
          <p:nvPr>
            <p:ph type="ctrTitle"/>
          </p:nvPr>
        </p:nvSpPr>
        <p:spPr/>
        <p:txBody>
          <a:bodyPr lIns="68580" tIns="34290" rIns="68580" bIns="34290"/>
          <a:lstStyle/>
          <a:p>
            <a:r>
              <a:rPr lang="en-US" b="1" dirty="0"/>
              <a:t>Bottomline</a:t>
            </a:r>
          </a:p>
        </p:txBody>
      </p:sp>
      <p:sp>
        <p:nvSpPr>
          <p:cNvPr id="3" name="Content Placeholder 2">
            <a:extLst>
              <a:ext uri="{FF2B5EF4-FFF2-40B4-BE49-F238E27FC236}">
                <a16:creationId xmlns:a16="http://schemas.microsoft.com/office/drawing/2014/main" xmlns="" id="{86CBF55F-F53B-49B9-85B8-D05760F09EDC}"/>
              </a:ext>
            </a:extLst>
          </p:cNvPr>
          <p:cNvSpPr>
            <a:spLocks noGrp="1"/>
          </p:cNvSpPr>
          <p:nvPr>
            <p:ph idx="4294967295"/>
          </p:nvPr>
        </p:nvSpPr>
        <p:spPr>
          <a:xfrm>
            <a:off x="395288" y="627063"/>
            <a:ext cx="8366760" cy="3803650"/>
          </a:xfrm>
          <a:prstGeom prst="rect">
            <a:avLst/>
          </a:prstGeom>
          <a:solidFill>
            <a:schemeClr val="accent6">
              <a:lumMod val="20000"/>
              <a:lumOff val="80000"/>
            </a:schemeClr>
          </a:solidFill>
        </p:spPr>
        <p:txBody>
          <a:bodyPr lIns="68580" tIns="34290" rIns="68580" bIns="34290">
            <a:normAutofit/>
          </a:bodyPr>
          <a:lstStyle/>
          <a:p>
            <a:pPr>
              <a:buSzPct val="125000"/>
              <a:buFont typeface="Wingdings" pitchFamily="2" charset="2"/>
              <a:buChar char="§"/>
            </a:pPr>
            <a:r>
              <a:rPr lang="en-US" dirty="0">
                <a:solidFill>
                  <a:srgbClr val="000000"/>
                </a:solidFill>
              </a:rPr>
              <a:t>Unlike the GFC EMEs as badly affected as AEs by Covid 19.</a:t>
            </a:r>
          </a:p>
          <a:p>
            <a:pPr>
              <a:buSzPct val="125000"/>
              <a:buFont typeface="Wingdings" pitchFamily="2" charset="2"/>
              <a:buChar char="§"/>
            </a:pPr>
            <a:r>
              <a:rPr lang="en-US" dirty="0">
                <a:solidFill>
                  <a:srgbClr val="000000"/>
                </a:solidFill>
              </a:rPr>
              <a:t>EMEs have more policy space than AEs: Interest rates significantly above zero, public debt levels half that of  AEs (India is an outlier), large  FC reserves.</a:t>
            </a:r>
          </a:p>
          <a:p>
            <a:pPr>
              <a:buSzPct val="125000"/>
              <a:buFont typeface="Wingdings" pitchFamily="2" charset="2"/>
              <a:buChar char="§"/>
            </a:pPr>
            <a:r>
              <a:rPr lang="en-US" dirty="0">
                <a:solidFill>
                  <a:srgbClr val="000000"/>
                </a:solidFill>
              </a:rPr>
              <a:t>EME policy response has however been far more timid than AEs, perhaps wary of large-scale borrowing because of shallow domestic bond markets and market revolt. Central banks and financial systems consequently bearing disproportionate share of the burden at a time when demand and solvency are the underlying problems, not credit or liquidity. Private and corporate income has sharply contracted. Fiscal policy therefore needs to do the heavy lifting in both AEs and EMEs. Without aggressive fiscal support widespread misery likely, particularly in poorer South Asian countries like India.</a:t>
            </a:r>
          </a:p>
          <a:p>
            <a:pPr>
              <a:buSzPct val="125000"/>
              <a:buFont typeface="Wingdings" pitchFamily="2" charset="2"/>
              <a:buChar char="§"/>
            </a:pPr>
            <a:r>
              <a:rPr lang="en-US" dirty="0">
                <a:solidFill>
                  <a:srgbClr val="000000"/>
                </a:solidFill>
              </a:rPr>
              <a:t>Modern monetary theory open to EMEs also as central banks can purchase sovereign bonds beyond what their markets can absorb to contain a rise in interest rates. While this risks inflation, it is a risk worth taking in the warlike economic situation that prevails currently.</a:t>
            </a:r>
          </a:p>
          <a:p>
            <a:pPr>
              <a:buSzPct val="125000"/>
              <a:buFont typeface="Wingdings" pitchFamily="2" charset="2"/>
              <a:buChar char="§"/>
            </a:pPr>
            <a:r>
              <a:rPr lang="en-US" dirty="0">
                <a:solidFill>
                  <a:srgbClr val="000000"/>
                </a:solidFill>
              </a:rPr>
              <a:t>In the event of a deepening crisis, EMEs may have to borrow more and also make use of their large foreign currency safety nets and manage the consequences as best they can afterwards. </a:t>
            </a:r>
          </a:p>
        </p:txBody>
      </p:sp>
    </p:spTree>
    <p:extLst>
      <p:ext uri="{BB962C8B-B14F-4D97-AF65-F5344CB8AC3E}">
        <p14:creationId xmlns:p14="http://schemas.microsoft.com/office/powerpoint/2010/main" val="28007406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5"/>
          <p:cNvSpPr txBox="1">
            <a:spLocks noChangeArrowheads="1"/>
          </p:cNvSpPr>
          <p:nvPr/>
        </p:nvSpPr>
        <p:spPr bwMode="auto">
          <a:xfrm>
            <a:off x="395536" y="628144"/>
            <a:ext cx="8424936" cy="359430"/>
          </a:xfrm>
          <a:prstGeom prst="rect">
            <a:avLst/>
          </a:prstGeom>
          <a:noFill/>
          <a:ln w="3175">
            <a:noFill/>
            <a:miter lim="800000"/>
            <a:headEnd/>
            <a:tailEnd/>
          </a:ln>
        </p:spPr>
        <p:txBody>
          <a:bodyPr wrap="square" lIns="81635" tIns="40817" rIns="81635" bIns="40817">
            <a:spAutoFit/>
          </a:bodyPr>
          <a:lstStyle/>
          <a:p>
            <a:pPr algn="ctr" defTabSz="817132">
              <a:spcBef>
                <a:spcPts val="170"/>
              </a:spcBef>
            </a:pPr>
            <a:r>
              <a:rPr lang="en-US" b="1" dirty="0" smtClean="0">
                <a:solidFill>
                  <a:srgbClr val="000000"/>
                </a:solidFill>
                <a:latin typeface="Calibri" pitchFamily="34" charset="0"/>
              </a:rPr>
              <a:t>N O T E S</a:t>
            </a:r>
            <a:endParaRPr lang="en-US" b="0" i="0" dirty="0">
              <a:solidFill>
                <a:srgbClr val="000099"/>
              </a:solidFill>
              <a:latin typeface="Calibri" pitchFamily="34" charset="0"/>
            </a:endParaRPr>
          </a:p>
        </p:txBody>
      </p:sp>
    </p:spTree>
    <p:extLst>
      <p:ext uri="{BB962C8B-B14F-4D97-AF65-F5344CB8AC3E}">
        <p14:creationId xmlns:p14="http://schemas.microsoft.com/office/powerpoint/2010/main" val="42074878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Box 5"/>
          <p:cNvSpPr txBox="1">
            <a:spLocks noChangeArrowheads="1"/>
          </p:cNvSpPr>
          <p:nvPr/>
        </p:nvSpPr>
        <p:spPr bwMode="auto">
          <a:xfrm>
            <a:off x="452631" y="104428"/>
            <a:ext cx="8215119" cy="774928"/>
          </a:xfrm>
          <a:prstGeom prst="rect">
            <a:avLst/>
          </a:prstGeom>
          <a:noFill/>
          <a:ln w="3175">
            <a:noFill/>
            <a:miter lim="800000"/>
            <a:headEnd/>
            <a:tailEnd/>
          </a:ln>
        </p:spPr>
        <p:txBody>
          <a:bodyPr wrap="square" lIns="81635" tIns="40817" rIns="81635" bIns="40817">
            <a:spAutoFit/>
          </a:bodyPr>
          <a:lstStyle/>
          <a:p>
            <a:pPr algn="ctr" defTabSz="817132">
              <a:spcBef>
                <a:spcPts val="85"/>
              </a:spcBef>
              <a:spcAft>
                <a:spcPts val="85"/>
              </a:spcAft>
            </a:pPr>
            <a:r>
              <a:rPr lang="en-US" sz="1000" b="1" dirty="0">
                <a:solidFill>
                  <a:srgbClr val="000000"/>
                </a:solidFill>
                <a:latin typeface="Calibri" pitchFamily="34" charset="0"/>
              </a:rPr>
              <a:t>Motilal Oswal Securities Limited</a:t>
            </a:r>
            <a:endParaRPr lang="en-US" sz="1000" b="1" dirty="0">
              <a:latin typeface="Calibri" pitchFamily="34" charset="0"/>
            </a:endParaRPr>
          </a:p>
          <a:p>
            <a:pPr algn="ctr" defTabSz="817132">
              <a:spcBef>
                <a:spcPts val="85"/>
              </a:spcBef>
              <a:spcAft>
                <a:spcPts val="85"/>
              </a:spcAft>
            </a:pPr>
            <a:r>
              <a:rPr lang="en-US" sz="1000" dirty="0">
                <a:latin typeface="Calibri" pitchFamily="34" charset="0"/>
              </a:rPr>
              <a:t>M E M B E R  O F   B S E   A N D   N S E</a:t>
            </a:r>
          </a:p>
          <a:p>
            <a:pPr algn="ctr" defTabSz="817132">
              <a:spcBef>
                <a:spcPts val="85"/>
              </a:spcBef>
              <a:spcAft>
                <a:spcPts val="85"/>
              </a:spcAft>
            </a:pPr>
            <a:r>
              <a:rPr lang="en-US" sz="1000" b="1" dirty="0">
                <a:solidFill>
                  <a:srgbClr val="000000"/>
                </a:solidFill>
                <a:latin typeface="Calibri" pitchFamily="34" charset="0"/>
              </a:rPr>
              <a:t>Motilal Oswal Tower, </a:t>
            </a:r>
            <a:r>
              <a:rPr lang="en-US" sz="1000" b="1" dirty="0" err="1">
                <a:solidFill>
                  <a:srgbClr val="000000"/>
                </a:solidFill>
                <a:latin typeface="Calibri" pitchFamily="34" charset="0"/>
              </a:rPr>
              <a:t>Sayani</a:t>
            </a:r>
            <a:r>
              <a:rPr lang="en-US" sz="1000" b="1" dirty="0">
                <a:solidFill>
                  <a:srgbClr val="000000"/>
                </a:solidFill>
                <a:latin typeface="Calibri" pitchFamily="34" charset="0"/>
              </a:rPr>
              <a:t> Road, Prabhadevi, </a:t>
            </a:r>
            <a:r>
              <a:rPr lang="en-US" sz="1000" b="1" dirty="0">
                <a:latin typeface="Calibri" pitchFamily="34" charset="0"/>
              </a:rPr>
              <a:t>Mumbai 400 025, INDIA</a:t>
            </a:r>
            <a:endParaRPr lang="en-US" sz="1000" dirty="0">
              <a:latin typeface="Calibri" pitchFamily="34" charset="0"/>
            </a:endParaRPr>
          </a:p>
          <a:p>
            <a:pPr algn="ctr" defTabSz="817132">
              <a:spcBef>
                <a:spcPts val="85"/>
              </a:spcBef>
              <a:spcAft>
                <a:spcPts val="85"/>
              </a:spcAft>
            </a:pPr>
            <a:r>
              <a:rPr lang="en-US" sz="1000" dirty="0">
                <a:latin typeface="Calibri" pitchFamily="34" charset="0"/>
              </a:rPr>
              <a:t>BOARD: +91 22 3982 5500  |  </a:t>
            </a:r>
            <a:r>
              <a:rPr lang="en-US" sz="1000" dirty="0">
                <a:solidFill>
                  <a:srgbClr val="000000"/>
                </a:solidFill>
                <a:latin typeface="Calibri" pitchFamily="34" charset="0"/>
              </a:rPr>
              <a:t>WEBSITE: </a:t>
            </a:r>
            <a:r>
              <a:rPr lang="en-US" sz="1000" dirty="0">
                <a:solidFill>
                  <a:srgbClr val="000099"/>
                </a:solidFill>
                <a:latin typeface="Calibri" pitchFamily="34" charset="0"/>
              </a:rPr>
              <a:t>www.motilaloswal.com</a:t>
            </a:r>
          </a:p>
        </p:txBody>
      </p:sp>
      <p:graphicFrame>
        <p:nvGraphicFramePr>
          <p:cNvPr id="12" name="Table 11"/>
          <p:cNvGraphicFramePr>
            <a:graphicFrameLocks noGrp="1"/>
          </p:cNvGraphicFramePr>
          <p:nvPr>
            <p:extLst>
              <p:ext uri="{D42A27DB-BD31-4B8C-83A1-F6EECF244321}">
                <p14:modId xmlns:p14="http://schemas.microsoft.com/office/powerpoint/2010/main" val="2012450975"/>
              </p:ext>
            </p:extLst>
          </p:nvPr>
        </p:nvGraphicFramePr>
        <p:xfrm>
          <a:off x="258354" y="817253"/>
          <a:ext cx="5813474" cy="613410"/>
        </p:xfrm>
        <a:graphic>
          <a:graphicData uri="http://schemas.openxmlformats.org/drawingml/2006/table">
            <a:tbl>
              <a:tblPr firstRow="1" firstCol="1" bandRow="1"/>
              <a:tblGrid>
                <a:gridCol w="1804182">
                  <a:extLst>
                    <a:ext uri="{9D8B030D-6E8A-4147-A177-3AD203B41FA5}">
                      <a16:colId xmlns="" xmlns:a16="http://schemas.microsoft.com/office/drawing/2014/main" val="20000"/>
                    </a:ext>
                  </a:extLst>
                </a:gridCol>
                <a:gridCol w="4009292">
                  <a:extLst>
                    <a:ext uri="{9D8B030D-6E8A-4147-A177-3AD203B41FA5}">
                      <a16:colId xmlns="" xmlns:a16="http://schemas.microsoft.com/office/drawing/2014/main" val="20001"/>
                    </a:ext>
                  </a:extLst>
                </a:gridCol>
              </a:tblGrid>
              <a:tr h="78867">
                <a:tc gridSpan="2">
                  <a:txBody>
                    <a:bodyPr/>
                    <a:lstStyle/>
                    <a:p>
                      <a:pPr marL="0" marR="0">
                        <a:lnSpc>
                          <a:spcPct val="115000"/>
                        </a:lnSpc>
                        <a:spcBef>
                          <a:spcPts val="0"/>
                        </a:spcBef>
                        <a:spcAft>
                          <a:spcPts val="0"/>
                        </a:spcAft>
                      </a:pPr>
                      <a:r>
                        <a:rPr lang="en-US" sz="500">
                          <a:effectLst/>
                          <a:latin typeface="Arial Narrow"/>
                          <a:ea typeface="Times New Roman"/>
                          <a:cs typeface="Calibri"/>
                        </a:rPr>
                        <a:t>Explanation of Investment Rating</a:t>
                      </a:r>
                      <a:endParaRPr lang="en-US" sz="800">
                        <a:effectLst/>
                        <a:latin typeface="Calibri"/>
                        <a:ea typeface="Times New Roman"/>
                        <a:cs typeface="Times New Roman"/>
                      </a:endParaRPr>
                    </a:p>
                  </a:txBody>
                  <a:tcPr marL="63305" marR="633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2DBDB"/>
                    </a:solidFill>
                  </a:tcPr>
                </a:tc>
                <a:tc hMerge="1">
                  <a:txBody>
                    <a:bodyPr/>
                    <a:lstStyle/>
                    <a:p>
                      <a:endParaRPr lang="en-US"/>
                    </a:p>
                  </a:txBody>
                  <a:tcPr/>
                </a:tc>
                <a:extLst>
                  <a:ext uri="{0D108BD9-81ED-4DB2-BD59-A6C34878D82A}">
                    <a16:rowId xmlns="" xmlns:a16="http://schemas.microsoft.com/office/drawing/2014/main" val="10000"/>
                  </a:ext>
                </a:extLst>
              </a:tr>
              <a:tr h="78867">
                <a:tc>
                  <a:txBody>
                    <a:bodyPr/>
                    <a:lstStyle/>
                    <a:p>
                      <a:pPr marL="0" marR="0">
                        <a:lnSpc>
                          <a:spcPct val="115000"/>
                        </a:lnSpc>
                        <a:spcBef>
                          <a:spcPts val="0"/>
                        </a:spcBef>
                        <a:spcAft>
                          <a:spcPts val="0"/>
                        </a:spcAft>
                      </a:pPr>
                      <a:r>
                        <a:rPr lang="en-US" sz="500" b="1">
                          <a:effectLst/>
                          <a:latin typeface="Arial Narrow"/>
                          <a:ea typeface="Times New Roman"/>
                          <a:cs typeface="Calibri"/>
                        </a:rPr>
                        <a:t>Investment Rating</a:t>
                      </a:r>
                      <a:endParaRPr lang="en-US" sz="800">
                        <a:effectLst/>
                        <a:latin typeface="Calibri"/>
                        <a:ea typeface="Times New Roman"/>
                        <a:cs typeface="Times New Roman"/>
                      </a:endParaRPr>
                    </a:p>
                  </a:txBody>
                  <a:tcPr marL="63305" marR="633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500" b="1">
                          <a:effectLst/>
                          <a:latin typeface="Arial Narrow"/>
                          <a:ea typeface="Times New Roman"/>
                          <a:cs typeface="Calibri"/>
                        </a:rPr>
                        <a:t>Expected return (over 12-month)</a:t>
                      </a:r>
                      <a:endParaRPr lang="en-US" sz="800">
                        <a:effectLst/>
                        <a:latin typeface="Calibri"/>
                        <a:ea typeface="Times New Roman"/>
                        <a:cs typeface="Times New Roman"/>
                      </a:endParaRPr>
                    </a:p>
                  </a:txBody>
                  <a:tcPr marL="63305" marR="633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r h="78867">
                <a:tc>
                  <a:txBody>
                    <a:bodyPr/>
                    <a:lstStyle/>
                    <a:p>
                      <a:pPr marL="0" marR="0">
                        <a:lnSpc>
                          <a:spcPct val="115000"/>
                        </a:lnSpc>
                        <a:spcBef>
                          <a:spcPts val="0"/>
                        </a:spcBef>
                        <a:spcAft>
                          <a:spcPts val="0"/>
                        </a:spcAft>
                      </a:pPr>
                      <a:r>
                        <a:rPr lang="en-US" sz="500">
                          <a:effectLst/>
                          <a:latin typeface="Arial Narrow"/>
                          <a:ea typeface="Times New Roman"/>
                          <a:cs typeface="Calibri"/>
                        </a:rPr>
                        <a:t>BUY</a:t>
                      </a:r>
                      <a:endParaRPr lang="en-US" sz="800">
                        <a:effectLst/>
                        <a:latin typeface="Calibri"/>
                        <a:ea typeface="Times New Roman"/>
                        <a:cs typeface="Times New Roman"/>
                      </a:endParaRPr>
                    </a:p>
                  </a:txBody>
                  <a:tcPr marL="63305" marR="633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500">
                          <a:effectLst/>
                          <a:latin typeface="Arial Narrow"/>
                          <a:ea typeface="Times New Roman"/>
                          <a:cs typeface="Calibri"/>
                        </a:rPr>
                        <a:t>&gt;=15%</a:t>
                      </a:r>
                      <a:endParaRPr lang="en-US" sz="800">
                        <a:effectLst/>
                        <a:latin typeface="Calibri"/>
                        <a:ea typeface="Times New Roman"/>
                        <a:cs typeface="Times New Roman"/>
                      </a:endParaRPr>
                    </a:p>
                  </a:txBody>
                  <a:tcPr marL="63305" marR="633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2"/>
                  </a:ext>
                </a:extLst>
              </a:tr>
              <a:tr h="78867">
                <a:tc>
                  <a:txBody>
                    <a:bodyPr/>
                    <a:lstStyle/>
                    <a:p>
                      <a:pPr marL="0" marR="0">
                        <a:lnSpc>
                          <a:spcPct val="115000"/>
                        </a:lnSpc>
                        <a:spcBef>
                          <a:spcPts val="0"/>
                        </a:spcBef>
                        <a:spcAft>
                          <a:spcPts val="0"/>
                        </a:spcAft>
                      </a:pPr>
                      <a:r>
                        <a:rPr lang="en-US" sz="500">
                          <a:effectLst/>
                          <a:latin typeface="Arial Narrow"/>
                          <a:ea typeface="Times New Roman"/>
                          <a:cs typeface="Calibri"/>
                        </a:rPr>
                        <a:t>SELL</a:t>
                      </a:r>
                      <a:endParaRPr lang="en-US" sz="800">
                        <a:effectLst/>
                        <a:latin typeface="Calibri"/>
                        <a:ea typeface="Times New Roman"/>
                        <a:cs typeface="Times New Roman"/>
                      </a:endParaRPr>
                    </a:p>
                  </a:txBody>
                  <a:tcPr marL="63305" marR="633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500">
                          <a:effectLst/>
                          <a:latin typeface="Arial Narrow"/>
                          <a:ea typeface="Times New Roman"/>
                          <a:cs typeface="Calibri"/>
                        </a:rPr>
                        <a:t>&lt; - 10%</a:t>
                      </a:r>
                      <a:endParaRPr lang="en-US" sz="800">
                        <a:effectLst/>
                        <a:latin typeface="Calibri"/>
                        <a:ea typeface="Times New Roman"/>
                        <a:cs typeface="Times New Roman"/>
                      </a:endParaRPr>
                    </a:p>
                  </a:txBody>
                  <a:tcPr marL="63305" marR="633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3"/>
                  </a:ext>
                </a:extLst>
              </a:tr>
              <a:tr h="78867">
                <a:tc>
                  <a:txBody>
                    <a:bodyPr/>
                    <a:lstStyle/>
                    <a:p>
                      <a:pPr marL="0" marR="0">
                        <a:lnSpc>
                          <a:spcPct val="115000"/>
                        </a:lnSpc>
                        <a:spcBef>
                          <a:spcPts val="0"/>
                        </a:spcBef>
                        <a:spcAft>
                          <a:spcPts val="0"/>
                        </a:spcAft>
                      </a:pPr>
                      <a:r>
                        <a:rPr lang="en-US" sz="500">
                          <a:effectLst/>
                          <a:latin typeface="Arial Narrow"/>
                          <a:ea typeface="Times New Roman"/>
                          <a:cs typeface="Calibri"/>
                        </a:rPr>
                        <a:t>NEUTRAL</a:t>
                      </a:r>
                      <a:endParaRPr lang="en-US" sz="800">
                        <a:effectLst/>
                        <a:latin typeface="Calibri"/>
                        <a:ea typeface="Times New Roman"/>
                        <a:cs typeface="Times New Roman"/>
                      </a:endParaRPr>
                    </a:p>
                  </a:txBody>
                  <a:tcPr marL="63305" marR="633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500">
                          <a:effectLst/>
                          <a:latin typeface="Arial Narrow"/>
                          <a:ea typeface="Times New Roman"/>
                          <a:cs typeface="Calibri"/>
                        </a:rPr>
                        <a:t>&gt; - 10 % to 15%</a:t>
                      </a:r>
                      <a:endParaRPr lang="en-US" sz="800">
                        <a:effectLst/>
                        <a:latin typeface="Calibri"/>
                        <a:ea typeface="Times New Roman"/>
                        <a:cs typeface="Times New Roman"/>
                      </a:endParaRPr>
                    </a:p>
                  </a:txBody>
                  <a:tcPr marL="63305" marR="633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4"/>
                  </a:ext>
                </a:extLst>
              </a:tr>
              <a:tr h="78867">
                <a:tc>
                  <a:txBody>
                    <a:bodyPr/>
                    <a:lstStyle/>
                    <a:p>
                      <a:pPr marL="0" marR="0">
                        <a:lnSpc>
                          <a:spcPct val="115000"/>
                        </a:lnSpc>
                        <a:spcBef>
                          <a:spcPts val="0"/>
                        </a:spcBef>
                        <a:spcAft>
                          <a:spcPts val="0"/>
                        </a:spcAft>
                      </a:pPr>
                      <a:r>
                        <a:rPr lang="en-US" sz="500">
                          <a:effectLst/>
                          <a:latin typeface="Arial Narrow"/>
                          <a:ea typeface="Times New Roman"/>
                          <a:cs typeface="Calibri"/>
                        </a:rPr>
                        <a:t>UNDER REVIEW</a:t>
                      </a:r>
                      <a:endParaRPr lang="en-US" sz="800">
                        <a:effectLst/>
                        <a:latin typeface="Calibri"/>
                        <a:ea typeface="Times New Roman"/>
                        <a:cs typeface="Times New Roman"/>
                      </a:endParaRPr>
                    </a:p>
                  </a:txBody>
                  <a:tcPr marL="63305" marR="633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500">
                          <a:effectLst/>
                          <a:latin typeface="Arial Narrow"/>
                          <a:ea typeface="Times New Roman"/>
                          <a:cs typeface="Calibri"/>
                        </a:rPr>
                        <a:t>Rating may undergo a change</a:t>
                      </a:r>
                      <a:endParaRPr lang="en-US" sz="800">
                        <a:effectLst/>
                        <a:latin typeface="Calibri"/>
                        <a:ea typeface="Times New Roman"/>
                        <a:cs typeface="Times New Roman"/>
                      </a:endParaRPr>
                    </a:p>
                  </a:txBody>
                  <a:tcPr marL="63305" marR="633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5"/>
                  </a:ext>
                </a:extLst>
              </a:tr>
              <a:tr h="78867">
                <a:tc>
                  <a:txBody>
                    <a:bodyPr/>
                    <a:lstStyle/>
                    <a:p>
                      <a:pPr marL="0" marR="0">
                        <a:lnSpc>
                          <a:spcPct val="115000"/>
                        </a:lnSpc>
                        <a:spcBef>
                          <a:spcPts val="0"/>
                        </a:spcBef>
                        <a:spcAft>
                          <a:spcPts val="0"/>
                        </a:spcAft>
                      </a:pPr>
                      <a:r>
                        <a:rPr lang="en-US" sz="500">
                          <a:effectLst/>
                          <a:latin typeface="Arial Narrow"/>
                          <a:ea typeface="Times New Roman"/>
                          <a:cs typeface="Calibri"/>
                        </a:rPr>
                        <a:t>NOT RATED</a:t>
                      </a:r>
                      <a:endParaRPr lang="en-US" sz="800">
                        <a:effectLst/>
                        <a:latin typeface="Calibri"/>
                        <a:ea typeface="Times New Roman"/>
                        <a:cs typeface="Times New Roman"/>
                      </a:endParaRPr>
                    </a:p>
                  </a:txBody>
                  <a:tcPr marL="63305" marR="633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500">
                          <a:effectLst/>
                          <a:latin typeface="Arial Narrow"/>
                          <a:ea typeface="Times New Roman"/>
                          <a:cs typeface="Calibri"/>
                        </a:rPr>
                        <a:t>We have forward looking estimates for the stock but we refrain from assigning recommendation</a:t>
                      </a:r>
                      <a:endParaRPr lang="en-US" sz="800">
                        <a:effectLst/>
                        <a:latin typeface="Calibri"/>
                        <a:ea typeface="Times New Roman"/>
                        <a:cs typeface="Times New Roman"/>
                      </a:endParaRPr>
                    </a:p>
                  </a:txBody>
                  <a:tcPr marL="63305" marR="633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6"/>
                  </a:ext>
                </a:extLst>
              </a:tr>
            </a:tbl>
          </a:graphicData>
        </a:graphic>
      </p:graphicFrame>
      <p:sp>
        <p:nvSpPr>
          <p:cNvPr id="13" name="Rectangle 12"/>
          <p:cNvSpPr/>
          <p:nvPr/>
        </p:nvSpPr>
        <p:spPr>
          <a:xfrm>
            <a:off x="199206" y="1361727"/>
            <a:ext cx="8721969" cy="3525784"/>
          </a:xfrm>
          <a:prstGeom prst="rect">
            <a:avLst/>
          </a:prstGeom>
        </p:spPr>
        <p:txBody>
          <a:bodyPr wrap="square" lIns="77925" tIns="38963" rIns="77925" bIns="38963">
            <a:spAutoFit/>
          </a:bodyPr>
          <a:lstStyle/>
          <a:p>
            <a:pPr algn="just"/>
            <a:r>
              <a:rPr lang="en-US" sz="700" dirty="0">
                <a:solidFill>
                  <a:srgbClr val="000000"/>
                </a:solidFill>
                <a:latin typeface="Arial Narrow" pitchFamily="34" charset="0"/>
                <a:ea typeface="Calibri"/>
                <a:cs typeface="Humanist777BT-LightB"/>
              </a:rPr>
              <a:t>*In case the recommendation given by the Research Analyst is inconsistent with the investment rating legend for a continuous period of 30 </a:t>
            </a:r>
            <a:r>
              <a:rPr lang="en-US" sz="700" dirty="0" err="1">
                <a:solidFill>
                  <a:srgbClr val="000000"/>
                </a:solidFill>
                <a:latin typeface="Arial Narrow" pitchFamily="34" charset="0"/>
                <a:ea typeface="Calibri"/>
                <a:cs typeface="Humanist777BT-LightB"/>
              </a:rPr>
              <a:t>days,the</a:t>
            </a:r>
            <a:r>
              <a:rPr lang="en-US" sz="700" dirty="0">
                <a:solidFill>
                  <a:srgbClr val="000000"/>
                </a:solidFill>
                <a:latin typeface="Arial Narrow" pitchFamily="34" charset="0"/>
                <a:ea typeface="Calibri"/>
                <a:cs typeface="Humanist777BT-LightB"/>
              </a:rPr>
              <a:t> Research Analyst shall within following 30 days take appropriate measures to make the recommendation consistent with the investment rating legend.</a:t>
            </a:r>
            <a:endParaRPr lang="en-US" sz="700" dirty="0">
              <a:solidFill>
                <a:srgbClr val="000000"/>
              </a:solidFill>
              <a:latin typeface="Arial Narrow" pitchFamily="34" charset="0"/>
              <a:ea typeface="Calibri"/>
              <a:cs typeface="Times New Roman"/>
            </a:endParaRPr>
          </a:p>
          <a:p>
            <a:pPr algn="just"/>
            <a:endParaRPr lang="en-US" sz="700" dirty="0">
              <a:solidFill>
                <a:srgbClr val="000000"/>
              </a:solidFill>
              <a:latin typeface="Arial Narrow" pitchFamily="34" charset="0"/>
              <a:ea typeface="Calibri"/>
              <a:cs typeface="Times New Roman"/>
            </a:endParaRPr>
          </a:p>
          <a:p>
            <a:pPr algn="just"/>
            <a:r>
              <a:rPr lang="en-US" sz="700" dirty="0">
                <a:solidFill>
                  <a:srgbClr val="000000"/>
                </a:solidFill>
                <a:latin typeface="Arial Narrow" pitchFamily="34" charset="0"/>
                <a:ea typeface="Calibri"/>
                <a:cs typeface="Humanist777BT-LightB"/>
              </a:rPr>
              <a:t>Disclosures:</a:t>
            </a:r>
            <a:endParaRPr lang="en-US" sz="700" dirty="0">
              <a:solidFill>
                <a:srgbClr val="000000"/>
              </a:solidFill>
              <a:latin typeface="Arial Narrow" pitchFamily="34" charset="0"/>
              <a:ea typeface="Calibri"/>
              <a:cs typeface="Times New Roman"/>
            </a:endParaRPr>
          </a:p>
          <a:p>
            <a:pPr algn="just"/>
            <a:r>
              <a:rPr lang="en-US" sz="700" dirty="0">
                <a:solidFill>
                  <a:srgbClr val="000000"/>
                </a:solidFill>
                <a:latin typeface="Arial Narrow" pitchFamily="34" charset="0"/>
                <a:ea typeface="Calibri"/>
                <a:cs typeface="Humanist777BT-LightB"/>
              </a:rPr>
              <a:t>The following Disclosures are being made in compliance with the SEBI Research Analyst Regulations 2014 (herein after referred to as the Regulations).</a:t>
            </a:r>
            <a:endParaRPr lang="en-US" sz="700" dirty="0">
              <a:solidFill>
                <a:srgbClr val="000000"/>
              </a:solidFill>
              <a:latin typeface="Arial Narrow" pitchFamily="34" charset="0"/>
              <a:ea typeface="Calibri"/>
              <a:cs typeface="Times New Roman"/>
            </a:endParaRPr>
          </a:p>
          <a:p>
            <a:r>
              <a:rPr lang="en-US" sz="700" dirty="0">
                <a:solidFill>
                  <a:srgbClr val="000000"/>
                </a:solidFill>
                <a:latin typeface="Arial Narrow" pitchFamily="34" charset="0"/>
              </a:rPr>
              <a:t>Motilal Oswal Financial Services Ltd.  (MOFSL) is a SEBI Registered Research Analyst having registration no. INH000000412. MOFSL, the Research Entity (RE) as defined in the Regulations, is engaged in the business of providing Stock broking services, Investment Advisory Services, Depository participant services &amp; distribution of various financial products. MOFSL is a subsidiary company of Passionate Investment Management Pvt. Ltd.. (PIMPL). MOFSL is a listed public company, the details in respect of which are available on </a:t>
            </a:r>
            <a:r>
              <a:rPr lang="en-US" sz="700" u="sng" dirty="0">
                <a:solidFill>
                  <a:srgbClr val="000000"/>
                </a:solidFill>
                <a:latin typeface="Arial Narrow" pitchFamily="34" charset="0"/>
                <a:hlinkClick r:id="rId2"/>
              </a:rPr>
              <a:t>www.motilaloswal.com</a:t>
            </a:r>
            <a:r>
              <a:rPr lang="en-US" sz="700" u="sng" dirty="0">
                <a:solidFill>
                  <a:srgbClr val="000000"/>
                </a:solidFill>
                <a:latin typeface="Arial Narrow" pitchFamily="34" charset="0"/>
              </a:rPr>
              <a:t>. </a:t>
            </a:r>
            <a:r>
              <a:rPr lang="en-US" sz="700" dirty="0">
                <a:solidFill>
                  <a:srgbClr val="000000"/>
                </a:solidFill>
                <a:latin typeface="Arial Narrow" pitchFamily="34" charset="0"/>
              </a:rPr>
              <a:t>MOFSL (erstwhile Motilal Oswal Securities Limited - MOSL) is registered with the Securities &amp; Exchange Board of India (SEBI) and is a registered Trading Member with National Stock Exchange of India Ltd. (NSE) and Bombay Stock Exchange Limited (BSE), Multi Commodity Exchange of India Limited (MCX) and National Commodity &amp; Derivatives Exchange Limited (NCDEX) for its stock broking activities &amp; is Depository participant with Central Depository Services Limited (CDSL) National Securities Depository Limited (NSDL),NERL, COMRIS and CCRL and is member of Association of Mutual Funds of India (AMFI) for distribution of financial products and Insurance Regulatory &amp; Development Authority of India (IRDA) as Corporate Agent for insurance products. Details of associate entities of Motilal Oswal Financial Services Limited are available on the website at </a:t>
            </a:r>
            <a:r>
              <a:rPr lang="en-US" sz="700" u="sng" dirty="0">
                <a:solidFill>
                  <a:srgbClr val="000000"/>
                </a:solidFill>
                <a:latin typeface="Arial Narrow" pitchFamily="34" charset="0"/>
                <a:hlinkClick r:id="rId3"/>
              </a:rPr>
              <a:t>http://onlinereports.motilaloswal.com/Dormant/documents/Associate%20Details.pdf</a:t>
            </a:r>
            <a:endParaRPr lang="en-US" sz="700" dirty="0">
              <a:solidFill>
                <a:srgbClr val="000000"/>
              </a:solidFill>
              <a:latin typeface="Arial Narrow" pitchFamily="34" charset="0"/>
            </a:endParaRPr>
          </a:p>
          <a:p>
            <a:r>
              <a:rPr lang="en-US" sz="700" dirty="0">
                <a:solidFill>
                  <a:srgbClr val="000000"/>
                </a:solidFill>
                <a:latin typeface="Arial Narrow" pitchFamily="34" charset="0"/>
              </a:rPr>
              <a:t> </a:t>
            </a:r>
          </a:p>
          <a:p>
            <a:r>
              <a:rPr lang="en-US" sz="700" dirty="0">
                <a:solidFill>
                  <a:srgbClr val="000000"/>
                </a:solidFill>
                <a:latin typeface="Arial Narrow" pitchFamily="34" charset="0"/>
              </a:rPr>
              <a:t>Details of pending Enquiry Proceedings of Motilal Oswal Financial Services Limited are available on the website at  </a:t>
            </a:r>
            <a:r>
              <a:rPr lang="en-US" sz="700" u="sng" dirty="0">
                <a:solidFill>
                  <a:srgbClr val="000000"/>
                </a:solidFill>
                <a:latin typeface="Arial Narrow" pitchFamily="34" charset="0"/>
                <a:hlinkClick r:id="rId4"/>
              </a:rPr>
              <a:t>https://galaxy.motilaloswal.com/ResearchAnalyst/PublishViewLitigation.aspx</a:t>
            </a:r>
            <a:endParaRPr lang="en-US" sz="700" dirty="0">
              <a:solidFill>
                <a:srgbClr val="000000"/>
              </a:solidFill>
              <a:latin typeface="Arial Narrow" pitchFamily="34" charset="0"/>
            </a:endParaRPr>
          </a:p>
          <a:p>
            <a:r>
              <a:rPr lang="en-US" sz="700" dirty="0">
                <a:solidFill>
                  <a:srgbClr val="000000"/>
                </a:solidFill>
                <a:latin typeface="Arial Narrow" pitchFamily="34" charset="0"/>
              </a:rPr>
              <a:t> </a:t>
            </a:r>
          </a:p>
          <a:p>
            <a:r>
              <a:rPr lang="en-US" sz="700" dirty="0">
                <a:solidFill>
                  <a:srgbClr val="000000"/>
                </a:solidFill>
                <a:latin typeface="Arial Narrow" pitchFamily="34" charset="0"/>
              </a:rPr>
              <a:t>MOFSL, it’s associates, Research Analyst or their relative may have any financial interest in the subject company. MOFSL and/or its associates and/or Research Analyst may have actual/beneficial ownership of 1% or more securities in the past 12 months. MOFSL and its associate company(</a:t>
            </a:r>
            <a:r>
              <a:rPr lang="en-US" sz="700" dirty="0" err="1">
                <a:solidFill>
                  <a:srgbClr val="000000"/>
                </a:solidFill>
                <a:latin typeface="Arial Narrow" pitchFamily="34" charset="0"/>
              </a:rPr>
              <a:t>ies</a:t>
            </a:r>
            <a:r>
              <a:rPr lang="en-US" sz="700" dirty="0">
                <a:solidFill>
                  <a:srgbClr val="000000"/>
                </a:solidFill>
                <a:latin typeface="Arial Narrow" pitchFamily="34" charset="0"/>
              </a:rPr>
              <a:t>), their directors and Research Analyst and their relatives may; (a) from time to time, have a long or short position in, act as principal in, and buy or sell the securities or derivatives thereof of companies mentioned herein. (b) be engaged in any other transaction involving such securities and earn brokerage or other compensation or act as a market maker in the financial instruments of the company(</a:t>
            </a:r>
            <a:r>
              <a:rPr lang="en-US" sz="700" dirty="0" err="1">
                <a:solidFill>
                  <a:srgbClr val="000000"/>
                </a:solidFill>
                <a:latin typeface="Arial Narrow" pitchFamily="34" charset="0"/>
              </a:rPr>
              <a:t>ies</a:t>
            </a:r>
            <a:r>
              <a:rPr lang="en-US" sz="700" dirty="0">
                <a:solidFill>
                  <a:srgbClr val="000000"/>
                </a:solidFill>
                <a:latin typeface="Arial Narrow" pitchFamily="34" charset="0"/>
              </a:rPr>
              <a:t>) discussed herein or act as an advisor or lender/borrower to such company(</a:t>
            </a:r>
            <a:r>
              <a:rPr lang="en-US" sz="700" dirty="0" err="1">
                <a:solidFill>
                  <a:srgbClr val="000000"/>
                </a:solidFill>
                <a:latin typeface="Arial Narrow" pitchFamily="34" charset="0"/>
              </a:rPr>
              <a:t>ies</a:t>
            </a:r>
            <a:r>
              <a:rPr lang="en-US" sz="700" dirty="0">
                <a:solidFill>
                  <a:srgbClr val="000000"/>
                </a:solidFill>
                <a:latin typeface="Arial Narrow" pitchFamily="34" charset="0"/>
              </a:rPr>
              <a:t>) or may have any other potential conflict of interests with respect to any recommendation and other related information and opinions.; however the same shall have no bearing whatsoever on the specific recommendations made by the analyst(s), as the recommendations made by the analyst(s) are completely independent of the views of the associates of MOFSL even though there might exist an inherent conflict of interest in some of the stocks mentioned in the research report. Research Analyst may have served as director/officer, etc. in the subject company in the past 12 months. MOFSL and/or its associates may have received any compensation from the subject company in the past 12 months.</a:t>
            </a:r>
          </a:p>
          <a:p>
            <a:r>
              <a:rPr lang="en-US" sz="700" dirty="0">
                <a:solidFill>
                  <a:srgbClr val="000000"/>
                </a:solidFill>
                <a:latin typeface="Arial Narrow" pitchFamily="34" charset="0"/>
              </a:rPr>
              <a:t> </a:t>
            </a:r>
          </a:p>
          <a:p>
            <a:r>
              <a:rPr lang="en-US" sz="700" dirty="0">
                <a:solidFill>
                  <a:srgbClr val="000000"/>
                </a:solidFill>
                <a:latin typeface="Arial Narrow" pitchFamily="34" charset="0"/>
              </a:rPr>
              <a:t>In the past 12 months, MOFSL or any of its associates may have:</a:t>
            </a:r>
          </a:p>
          <a:p>
            <a:pPr marL="166020" indent="-166020">
              <a:buFont typeface="+mj-lt"/>
              <a:buAutoNum type="alphaLcParenR"/>
            </a:pPr>
            <a:r>
              <a:rPr lang="en-US" sz="700" dirty="0">
                <a:solidFill>
                  <a:srgbClr val="000000"/>
                </a:solidFill>
                <a:latin typeface="Arial Narrow" pitchFamily="34" charset="0"/>
              </a:rPr>
              <a:t>managed or co-managed public offering of securities from subject company of this research report,</a:t>
            </a:r>
          </a:p>
          <a:p>
            <a:pPr marL="166020" indent="-166020">
              <a:buFont typeface="+mj-lt"/>
              <a:buAutoNum type="alphaLcParenR"/>
            </a:pPr>
            <a:r>
              <a:rPr lang="en-US" sz="700" dirty="0">
                <a:solidFill>
                  <a:srgbClr val="000000"/>
                </a:solidFill>
                <a:latin typeface="Arial Narrow" pitchFamily="34" charset="0"/>
              </a:rPr>
              <a:t>received compensation for investment banking or merchant banking or brokerage services from subject company of this research report,</a:t>
            </a:r>
          </a:p>
          <a:p>
            <a:pPr marL="166020" indent="-166020">
              <a:buFont typeface="+mj-lt"/>
              <a:buAutoNum type="alphaLcParenR"/>
            </a:pPr>
            <a:r>
              <a:rPr lang="en-US" sz="700" dirty="0">
                <a:solidFill>
                  <a:srgbClr val="000000"/>
                </a:solidFill>
                <a:latin typeface="Arial Narrow" pitchFamily="34" charset="0"/>
              </a:rPr>
              <a:t>received compensation for products or services other than investment banking or merchant banking or brokerage services from the subject company of this research report.</a:t>
            </a:r>
          </a:p>
          <a:p>
            <a:pPr marL="166020" indent="-166020">
              <a:buFont typeface="+mj-lt"/>
              <a:buAutoNum type="alphaLcParenR"/>
            </a:pPr>
            <a:r>
              <a:rPr lang="en-US" sz="700" dirty="0">
                <a:solidFill>
                  <a:srgbClr val="000000"/>
                </a:solidFill>
                <a:latin typeface="Arial Narrow" pitchFamily="34" charset="0"/>
              </a:rPr>
              <a:t>Subject Company may have been a client of MOFSL or its associates in the past 12 months.</a:t>
            </a:r>
          </a:p>
          <a:p>
            <a:r>
              <a:rPr lang="en-US" sz="700" dirty="0">
                <a:solidFill>
                  <a:srgbClr val="000000"/>
                </a:solidFill>
                <a:latin typeface="Arial Narrow" pitchFamily="34" charset="0"/>
              </a:rPr>
              <a:t> </a:t>
            </a:r>
          </a:p>
          <a:p>
            <a:r>
              <a:rPr lang="en-US" sz="700" dirty="0">
                <a:solidFill>
                  <a:srgbClr val="000000"/>
                </a:solidFill>
                <a:latin typeface="Arial Narrow" pitchFamily="34" charset="0"/>
              </a:rPr>
              <a:t>MOFSL and it’s associates have not received any compensation or other benefits from the subject company or third party in connection with the research report. To enhance transparency, MOFSL has incorporated a Disclosure of Interest Statement in this document. This should, however, not be treated as endorsement of the views expressed in the report. MOFSL and / or its affiliates do and seek to do business including investment banking with companies covered in its research reports. As a result, the recipients of this report should be aware that MOFSL may have a potential conflict of interest that may affect the objectivity of this report. Compensation of Research Analysts is not based on any specific merchant banking, investment banking or brokerage service transactions. Above disclosures include beneficial holdings lying in </a:t>
            </a:r>
            <a:r>
              <a:rPr lang="en-US" sz="700" dirty="0" err="1">
                <a:solidFill>
                  <a:srgbClr val="000000"/>
                </a:solidFill>
                <a:latin typeface="Arial Narrow" pitchFamily="34" charset="0"/>
              </a:rPr>
              <a:t>demat</a:t>
            </a:r>
            <a:r>
              <a:rPr lang="en-US" sz="700" dirty="0">
                <a:solidFill>
                  <a:srgbClr val="000000"/>
                </a:solidFill>
                <a:latin typeface="Arial Narrow" pitchFamily="34" charset="0"/>
              </a:rPr>
              <a:t> account of MOFSL which are opened for proprietary investments only. While calculating beneficial holdings, It does not consider </a:t>
            </a:r>
            <a:r>
              <a:rPr lang="en-US" sz="700" dirty="0" err="1">
                <a:solidFill>
                  <a:srgbClr val="000000"/>
                </a:solidFill>
                <a:latin typeface="Arial Narrow" pitchFamily="34" charset="0"/>
              </a:rPr>
              <a:t>demat</a:t>
            </a:r>
            <a:r>
              <a:rPr lang="en-US" sz="700" dirty="0">
                <a:solidFill>
                  <a:srgbClr val="000000"/>
                </a:solidFill>
                <a:latin typeface="Arial Narrow" pitchFamily="34" charset="0"/>
              </a:rPr>
              <a:t> accounts which are opened in name of MOFSL for other purposes (</a:t>
            </a:r>
            <a:r>
              <a:rPr lang="en-US" sz="700" dirty="0" err="1">
                <a:solidFill>
                  <a:srgbClr val="000000"/>
                </a:solidFill>
                <a:latin typeface="Arial Narrow" pitchFamily="34" charset="0"/>
              </a:rPr>
              <a:t>i.e</a:t>
            </a:r>
            <a:r>
              <a:rPr lang="en-US" sz="700" dirty="0">
                <a:solidFill>
                  <a:srgbClr val="000000"/>
                </a:solidFill>
                <a:latin typeface="Arial Narrow" pitchFamily="34" charset="0"/>
              </a:rPr>
              <a:t> holding client securities, collaterals, error trades etc.). MOFSL also earns DP income from clients which are not considered in above disclosures.</a:t>
            </a:r>
          </a:p>
        </p:txBody>
      </p:sp>
    </p:spTree>
    <p:extLst>
      <p:ext uri="{BB962C8B-B14F-4D97-AF65-F5344CB8AC3E}">
        <p14:creationId xmlns:p14="http://schemas.microsoft.com/office/powerpoint/2010/main" val="4876545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55970" y="400050"/>
            <a:ext cx="8847353" cy="4520468"/>
          </a:xfrm>
          <a:prstGeom prst="rect">
            <a:avLst/>
          </a:prstGeom>
        </p:spPr>
        <p:txBody>
          <a:bodyPr wrap="square" lIns="77925" tIns="38963" rIns="77925" bIns="38963">
            <a:spAutoFit/>
          </a:bodyPr>
          <a:lstStyle/>
          <a:p>
            <a:pPr algn="just"/>
            <a:r>
              <a:rPr lang="en-US" sz="700" dirty="0">
                <a:solidFill>
                  <a:srgbClr val="000000"/>
                </a:solidFill>
                <a:latin typeface="Arial Narrow" pitchFamily="34" charset="0"/>
                <a:ea typeface="Calibri"/>
                <a:cs typeface="Humanist777BT-LightB"/>
              </a:rPr>
              <a:t>Terms &amp; Conditions:</a:t>
            </a:r>
            <a:endParaRPr lang="en-US" sz="700" dirty="0">
              <a:solidFill>
                <a:srgbClr val="000000"/>
              </a:solidFill>
              <a:latin typeface="Arial Narrow" pitchFamily="34" charset="0"/>
              <a:ea typeface="Calibri"/>
              <a:cs typeface="Times New Roman"/>
            </a:endParaRPr>
          </a:p>
          <a:p>
            <a:pPr algn="just"/>
            <a:r>
              <a:rPr lang="en-US" sz="700" dirty="0">
                <a:solidFill>
                  <a:srgbClr val="000000"/>
                </a:solidFill>
                <a:latin typeface="Arial Narrow" pitchFamily="34" charset="0"/>
                <a:ea typeface="Calibri"/>
                <a:cs typeface="Humanist777BT-LightB"/>
              </a:rPr>
              <a:t>This report has been prepared by MOFSL and is meant for sole use by the recipient and not for circulation. The report and information contained herein is strictly confidential and may not be altered in any way, transmitted to, copied or distributed, in part or in whole, to any other person or to the media or reproduced in any form, without prior written consent of MOFSL. The report is based on the facts, figures and information that are considered true, correct, reliable and accurate. The intent of this report is not recommendatory in nature. The information is obtained from publicly available media or other sources believed to be reliable. Such information has not been independently verified and no guaranty, representation of warranty, express or implied, is made as to its accuracy, completeness or correctness. All such information and opinions are subject to change without notice. The report is prepared solely for informational purpose and does not constitute an offer document or solicitation of offer to buy or sell or subscribe for securities or other financial instruments for the clients. Though disseminated to all the customers simultaneously, not all customers may receive this report at the same time. MOFSL will not treat recipients as customers by virtue of their receiving this report.</a:t>
            </a:r>
            <a:endParaRPr lang="en-US" sz="700" dirty="0">
              <a:solidFill>
                <a:srgbClr val="000000"/>
              </a:solidFill>
              <a:latin typeface="Arial Narrow" pitchFamily="34" charset="0"/>
              <a:ea typeface="Calibri"/>
              <a:cs typeface="Times New Roman"/>
            </a:endParaRPr>
          </a:p>
          <a:p>
            <a:pPr algn="just"/>
            <a:r>
              <a:rPr lang="en-US" sz="700" dirty="0">
                <a:solidFill>
                  <a:srgbClr val="000000"/>
                </a:solidFill>
                <a:latin typeface="Arial Narrow" pitchFamily="34" charset="0"/>
                <a:ea typeface="Calibri"/>
                <a:cs typeface="Humanist777BT-LightB"/>
              </a:rPr>
              <a:t>Analyst Certification</a:t>
            </a:r>
            <a:endParaRPr lang="en-US" sz="700" dirty="0">
              <a:solidFill>
                <a:srgbClr val="000000"/>
              </a:solidFill>
              <a:latin typeface="Arial Narrow" pitchFamily="34" charset="0"/>
              <a:ea typeface="Calibri"/>
              <a:cs typeface="Times New Roman"/>
            </a:endParaRPr>
          </a:p>
          <a:p>
            <a:pPr algn="just"/>
            <a:r>
              <a:rPr lang="en-US" sz="700" dirty="0">
                <a:solidFill>
                  <a:srgbClr val="000000"/>
                </a:solidFill>
                <a:latin typeface="Arial Narrow" pitchFamily="34" charset="0"/>
                <a:ea typeface="Calibri"/>
                <a:cs typeface="Humanist777BT-LightB"/>
              </a:rPr>
              <a:t>The views expressed in this research report accurately reflect the personal views of the analyst(s) about the subject securities or issues, and no part of the compensation of the research analyst(s) was, is, or will be directly or indirectly related to the specific recommendations and views expressed by research analyst(s) in this report. </a:t>
            </a:r>
            <a:endParaRPr lang="en-US" sz="700" dirty="0">
              <a:solidFill>
                <a:srgbClr val="000000"/>
              </a:solidFill>
              <a:latin typeface="Arial Narrow" pitchFamily="34" charset="0"/>
              <a:ea typeface="Calibri"/>
              <a:cs typeface="Times New Roman"/>
            </a:endParaRPr>
          </a:p>
          <a:p>
            <a:pPr algn="just">
              <a:tabLst>
                <a:tab pos="1555511" algn="r"/>
                <a:tab pos="2078473" algn="r"/>
                <a:tab pos="2601434" algn="r"/>
                <a:tab pos="3124396" algn="r"/>
                <a:tab pos="3647358" algn="r"/>
                <a:tab pos="4170319" algn="r"/>
              </a:tabLst>
            </a:pPr>
            <a:r>
              <a:rPr lang="en-US" sz="700" dirty="0">
                <a:solidFill>
                  <a:srgbClr val="000000"/>
                </a:solidFill>
                <a:latin typeface="Arial Narrow" pitchFamily="34" charset="0"/>
                <a:ea typeface="Calibri"/>
                <a:cs typeface="Arial"/>
              </a:rPr>
              <a:t> </a:t>
            </a:r>
            <a:endParaRPr lang="en-US" sz="700" dirty="0">
              <a:solidFill>
                <a:srgbClr val="000000"/>
              </a:solidFill>
              <a:latin typeface="Arial Narrow" pitchFamily="34" charset="0"/>
              <a:ea typeface="Calibri"/>
              <a:cs typeface="Arial Narrow"/>
            </a:endParaRPr>
          </a:p>
          <a:p>
            <a:pPr algn="just">
              <a:tabLst>
                <a:tab pos="313593" algn="l"/>
                <a:tab pos="2483837" algn="ctr"/>
                <a:tab pos="3647358" algn="r"/>
                <a:tab pos="4170319" algn="r"/>
              </a:tabLst>
            </a:pPr>
            <a:r>
              <a:rPr lang="en-US" sz="700" dirty="0">
                <a:solidFill>
                  <a:srgbClr val="000000"/>
                </a:solidFill>
                <a:latin typeface="Arial Narrow" pitchFamily="34" charset="0"/>
                <a:ea typeface="Calibri"/>
                <a:cs typeface="Arial"/>
              </a:rPr>
              <a:t>Disclosure of Interest Statement	Companies where there is interest </a:t>
            </a:r>
          </a:p>
          <a:p>
            <a:pPr marL="249029" indent="-249029" algn="just">
              <a:buSzPts val="800"/>
              <a:buFont typeface="Wingdings"/>
              <a:buChar char=""/>
              <a:tabLst>
                <a:tab pos="1555511" algn="r"/>
                <a:tab pos="2078473" algn="r"/>
                <a:tab pos="2601434" algn="r"/>
                <a:tab pos="3124396" algn="r"/>
                <a:tab pos="3647358" algn="r"/>
                <a:tab pos="4170319" algn="r"/>
                <a:tab pos="2483837" algn="ctr"/>
                <a:tab pos="3647358" algn="r"/>
                <a:tab pos="4170319" algn="r"/>
              </a:tabLst>
            </a:pPr>
            <a:r>
              <a:rPr lang="en-US" sz="700" dirty="0">
                <a:solidFill>
                  <a:srgbClr val="000000"/>
                </a:solidFill>
                <a:latin typeface="Arial Narrow" pitchFamily="34" charset="0"/>
                <a:ea typeface="Calibri"/>
                <a:cs typeface="Arial"/>
              </a:rPr>
              <a:t>Analyst ownership of the stock			No </a:t>
            </a:r>
          </a:p>
          <a:p>
            <a:pPr algn="just">
              <a:spcBef>
                <a:spcPts val="145"/>
              </a:spcBef>
            </a:pPr>
            <a:r>
              <a:rPr lang="en-US" sz="700" dirty="0">
                <a:solidFill>
                  <a:srgbClr val="000000"/>
                </a:solidFill>
                <a:latin typeface="Arial Narrow" pitchFamily="34" charset="0"/>
              </a:rPr>
              <a:t>A graph of daily closing prices of securities is available at </a:t>
            </a:r>
            <a:r>
              <a:rPr lang="en-US" sz="700" u="sng" dirty="0">
                <a:solidFill>
                  <a:srgbClr val="000000"/>
                </a:solidFill>
                <a:latin typeface="Arial Narrow" pitchFamily="34" charset="0"/>
                <a:hlinkClick r:id="rId2"/>
              </a:rPr>
              <a:t>www.nseindia.com</a:t>
            </a:r>
            <a:r>
              <a:rPr lang="en-US" sz="700" dirty="0">
                <a:solidFill>
                  <a:srgbClr val="000000"/>
                </a:solidFill>
                <a:latin typeface="Arial Narrow" pitchFamily="34" charset="0"/>
              </a:rPr>
              <a:t>, </a:t>
            </a:r>
            <a:r>
              <a:rPr lang="en-US" sz="700" u="sng" dirty="0">
                <a:solidFill>
                  <a:srgbClr val="000000"/>
                </a:solidFill>
                <a:latin typeface="Arial Narrow" pitchFamily="34" charset="0"/>
                <a:hlinkClick r:id="rId3"/>
              </a:rPr>
              <a:t>www.bseindia.com</a:t>
            </a:r>
            <a:r>
              <a:rPr lang="en-US" sz="700" u="sng" dirty="0">
                <a:solidFill>
                  <a:srgbClr val="000000"/>
                </a:solidFill>
                <a:latin typeface="Arial Narrow" pitchFamily="34" charset="0"/>
              </a:rPr>
              <a:t>. </a:t>
            </a:r>
            <a:r>
              <a:rPr lang="en-US" sz="700" dirty="0">
                <a:solidFill>
                  <a:srgbClr val="000000"/>
                </a:solidFill>
                <a:latin typeface="Arial Narrow" pitchFamily="34" charset="0"/>
              </a:rPr>
              <a:t>Research Analyst views on Subject Company may vary based on Fundamental research and Technical Research. Proprietary trading desk of MOFSL or its associates maintains arm’s length distance with Research Team as all the activities are segregated from MOFSL research activity and therefore it can have an independent view with regards to subject company for which Research Team have expressed their views.</a:t>
            </a:r>
          </a:p>
          <a:p>
            <a:pPr algn="just">
              <a:spcBef>
                <a:spcPts val="145"/>
              </a:spcBef>
            </a:pPr>
            <a:r>
              <a:rPr lang="en-US" sz="700" dirty="0">
                <a:solidFill>
                  <a:srgbClr val="000000"/>
                </a:solidFill>
                <a:latin typeface="Arial Narrow" pitchFamily="34" charset="0"/>
              </a:rPr>
              <a:t> </a:t>
            </a:r>
          </a:p>
          <a:p>
            <a:pPr algn="just">
              <a:spcBef>
                <a:spcPts val="145"/>
              </a:spcBef>
            </a:pPr>
            <a:r>
              <a:rPr lang="en-US" sz="700" dirty="0">
                <a:solidFill>
                  <a:srgbClr val="000000"/>
                </a:solidFill>
                <a:latin typeface="Arial Narrow" pitchFamily="34" charset="0"/>
              </a:rPr>
              <a:t>Regional Disclosures (outside India)</a:t>
            </a:r>
          </a:p>
          <a:p>
            <a:pPr algn="just">
              <a:spcBef>
                <a:spcPts val="145"/>
              </a:spcBef>
            </a:pPr>
            <a:r>
              <a:rPr lang="en-US" sz="700" dirty="0">
                <a:solidFill>
                  <a:srgbClr val="000000"/>
                </a:solidFill>
                <a:latin typeface="Arial Narrow" pitchFamily="34" charset="0"/>
              </a:rPr>
              <a:t>This report is not directed or intended for distribution to or use by any person or entity resident in a state, country or any jurisdiction, where such distribution, publication, availability or use would be contrary to law, regulation or which would subject MOFSL &amp; its group companies to registration or licensing requirements within such jurisdictions.</a:t>
            </a:r>
          </a:p>
          <a:p>
            <a:pPr algn="just">
              <a:spcBef>
                <a:spcPts val="145"/>
              </a:spcBef>
            </a:pPr>
            <a:r>
              <a:rPr lang="en-US" sz="700" dirty="0">
                <a:solidFill>
                  <a:srgbClr val="000000"/>
                </a:solidFill>
                <a:latin typeface="Arial Narrow" pitchFamily="34" charset="0"/>
              </a:rPr>
              <a:t> </a:t>
            </a:r>
          </a:p>
          <a:p>
            <a:pPr algn="just">
              <a:spcBef>
                <a:spcPts val="145"/>
              </a:spcBef>
            </a:pPr>
            <a:r>
              <a:rPr lang="en-US" sz="700" u="sng" dirty="0">
                <a:solidFill>
                  <a:srgbClr val="000000"/>
                </a:solidFill>
                <a:latin typeface="Arial Narrow" pitchFamily="34" charset="0"/>
              </a:rPr>
              <a:t>For Hong Kong: </a:t>
            </a:r>
            <a:endParaRPr lang="en-US" sz="700" dirty="0">
              <a:solidFill>
                <a:srgbClr val="000000"/>
              </a:solidFill>
              <a:latin typeface="Arial Narrow" pitchFamily="34" charset="0"/>
            </a:endParaRPr>
          </a:p>
          <a:p>
            <a:pPr algn="just">
              <a:spcBef>
                <a:spcPts val="145"/>
              </a:spcBef>
            </a:pPr>
            <a:r>
              <a:rPr lang="en-US" sz="700" dirty="0">
                <a:solidFill>
                  <a:srgbClr val="000000"/>
                </a:solidFill>
                <a:latin typeface="Arial Narrow" pitchFamily="34" charset="0"/>
              </a:rPr>
              <a:t>This report is distributed in Hong Kong by Motilal Oswal capital Markets (Hong Kong) Private Limited, a licensed corporation (CE AYY-301) licensed and regulated by the Hong Kong Securities and Futures Commission (SFC) pursuant to the Securities and Futures Ordinance (Chapter 571 of the Laws of Hong Kong) “SFO”. As per SEBI (Research Analyst Regulations) 2014 Motilal Oswal Financial Services Limited(SEBI </a:t>
            </a:r>
            <a:r>
              <a:rPr lang="en-US" sz="700" dirty="0" err="1">
                <a:solidFill>
                  <a:srgbClr val="000000"/>
                </a:solidFill>
                <a:latin typeface="Arial Narrow" pitchFamily="34" charset="0"/>
              </a:rPr>
              <a:t>Reg</a:t>
            </a:r>
            <a:r>
              <a:rPr lang="en-US" sz="700" dirty="0">
                <a:solidFill>
                  <a:srgbClr val="000000"/>
                </a:solidFill>
                <a:latin typeface="Arial Narrow" pitchFamily="34" charset="0"/>
              </a:rPr>
              <a:t> No. INH000000412) has an agreement with Motilal Oswal capital Markets (Hong Kong) Private Limited for distribution of research report in Hong Kong. This report is intended for distribution only to “Professional Investors” as defined in Part I of Schedule 1 to SFO. Any investment or investment activity to which this document relates is only available to professional investor and will be engaged only with professional investors.” Nothing here is an offer or solicitation of these securities, products and services in any jurisdiction where their offer or sale is not qualified or exempt from registration. The Indian Analyst(s) who compile this report is/are not located in Hong Kong &amp; are not conducting Research Analysis in Hong Kong.</a:t>
            </a:r>
          </a:p>
          <a:p>
            <a:pPr algn="just">
              <a:spcBef>
                <a:spcPts val="145"/>
              </a:spcBef>
            </a:pPr>
            <a:r>
              <a:rPr lang="en-US" sz="700" dirty="0">
                <a:solidFill>
                  <a:srgbClr val="000000"/>
                </a:solidFill>
                <a:latin typeface="Arial Narrow" pitchFamily="34" charset="0"/>
              </a:rPr>
              <a:t> </a:t>
            </a:r>
          </a:p>
          <a:p>
            <a:pPr algn="just">
              <a:spcBef>
                <a:spcPts val="145"/>
              </a:spcBef>
            </a:pPr>
            <a:r>
              <a:rPr lang="en-US" sz="700" u="sng" dirty="0">
                <a:solidFill>
                  <a:srgbClr val="000000"/>
                </a:solidFill>
                <a:latin typeface="Arial Narrow" pitchFamily="34" charset="0"/>
              </a:rPr>
              <a:t>For U.S:</a:t>
            </a:r>
            <a:endParaRPr lang="en-US" sz="700" dirty="0">
              <a:solidFill>
                <a:srgbClr val="000000"/>
              </a:solidFill>
              <a:latin typeface="Arial Narrow" pitchFamily="34" charset="0"/>
            </a:endParaRPr>
          </a:p>
          <a:p>
            <a:pPr algn="just">
              <a:spcBef>
                <a:spcPts val="145"/>
              </a:spcBef>
            </a:pPr>
            <a:r>
              <a:rPr lang="en-US" sz="700" dirty="0">
                <a:solidFill>
                  <a:srgbClr val="000000"/>
                </a:solidFill>
                <a:latin typeface="Arial Narrow" pitchFamily="34" charset="0"/>
              </a:rPr>
              <a:t>Motilal Oswal Financial Services Limited (MOFSL) is not a registered broker - dealer under the U.S. Securities Exchange Act of 1934, as amended (the"1934 act") and under applicable state laws in the United States. In addition MOFSL is not a registered investment adviser under the U.S. Investment Advisers Act of 1940, as amended (the "Advisers Act" and together with the 1934 Act, the "Acts), and under applicable state laws in the United States. Accordingly, in the absence of specific exemption under the Acts, any brokerage and investment services provided by MOFSL, including the products and services described herein are not available to or intended for U.S. persons. This report is intended for distribution only to "Major Institutional Investors" as defined by Rule 15a-6(b)(4) of the Exchange Act and interpretations thereof by SEC (henceforth referred to as "major institutional investors"). This document must not be acted on or relied on by persons who are not major institutional investors. Any investment or investment activity to which this document relates is only available to major institutional investors and will be engaged in only with major institutional investors. In reliance on the exemption from registration provided by Rule 15a-6 of the U.S. Securities Exchange Act of 1934, as amended (the "Exchange Act") and interpretations thereof by the U.S. Securities and Exchange Commission ("SEC") in order to conduct business with Institutional Investors based in the U.S., MOFSL has entered into a chaperoning agreement with a U.S. registered broker-dealer, Motilal Oswal Securities International Private Limited. ("MOSIPL"). Any business interaction pursuant to this report will have to be executed within the provisions of this chaperoning agreement.</a:t>
            </a:r>
          </a:p>
          <a:p>
            <a:pPr algn="just">
              <a:spcBef>
                <a:spcPts val="145"/>
              </a:spcBef>
            </a:pPr>
            <a:r>
              <a:rPr lang="en-US" sz="700" dirty="0">
                <a:solidFill>
                  <a:srgbClr val="000000"/>
                </a:solidFill>
                <a:latin typeface="Arial Narrow" pitchFamily="34" charset="0"/>
              </a:rPr>
              <a:t> </a:t>
            </a:r>
          </a:p>
          <a:p>
            <a:pPr algn="just">
              <a:spcBef>
                <a:spcPts val="145"/>
              </a:spcBef>
            </a:pPr>
            <a:r>
              <a:rPr lang="en-US" sz="700" dirty="0">
                <a:solidFill>
                  <a:srgbClr val="000000"/>
                </a:solidFill>
                <a:latin typeface="Arial Narrow" pitchFamily="34" charset="0"/>
              </a:rPr>
              <a:t>The Research Analysts contributing to the report may not be registered /qualified as research analyst with FINRA. Such research analyst may not be associated persons of the U.S. registered broker-dealer, MOSIPL, and therefore, may not be subject to NASD rule 2711 and NYSE Rule 472 restrictions on communication with a subject company, public appearances and trading securities held by a research analyst account.</a:t>
            </a:r>
          </a:p>
          <a:p>
            <a:pPr algn="just">
              <a:spcBef>
                <a:spcPts val="145"/>
              </a:spcBef>
            </a:pPr>
            <a:r>
              <a:rPr lang="en-US" sz="700" dirty="0">
                <a:solidFill>
                  <a:srgbClr val="000000"/>
                </a:solidFill>
                <a:latin typeface="Arial Narrow" pitchFamily="34" charset="0"/>
              </a:rPr>
              <a:t> </a:t>
            </a:r>
          </a:p>
          <a:p>
            <a:pPr algn="just"/>
            <a:endParaRPr lang="en-US" sz="700" dirty="0">
              <a:solidFill>
                <a:srgbClr val="000000"/>
              </a:solidFill>
              <a:latin typeface="Arial Narrow" pitchFamily="34" charset="0"/>
              <a:ea typeface="Calibri"/>
              <a:cs typeface="Humanist777BT-LightB"/>
            </a:endParaRPr>
          </a:p>
        </p:txBody>
      </p:sp>
    </p:spTree>
    <p:extLst>
      <p:ext uri="{BB962C8B-B14F-4D97-AF65-F5344CB8AC3E}">
        <p14:creationId xmlns:p14="http://schemas.microsoft.com/office/powerpoint/2010/main" val="190757113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a:spLocks noChangeArrowheads="1"/>
          </p:cNvSpPr>
          <p:nvPr/>
        </p:nvSpPr>
        <p:spPr bwMode="auto">
          <a:xfrm>
            <a:off x="149952" y="400050"/>
            <a:ext cx="8819361" cy="3829050"/>
          </a:xfrm>
          <a:prstGeom prst="rect">
            <a:avLst/>
          </a:prstGeom>
          <a:noFill/>
          <a:ln w="9525">
            <a:noFill/>
            <a:miter lim="800000"/>
            <a:headEnd/>
            <a:tailEnd/>
          </a:ln>
        </p:spPr>
        <p:txBody>
          <a:bodyPr lIns="81635" tIns="40817" rIns="81635" bIns="40817"/>
          <a:lstStyle/>
          <a:p>
            <a:pPr algn="just"/>
            <a:r>
              <a:rPr lang="en-US" sz="700" dirty="0">
                <a:solidFill>
                  <a:srgbClr val="000000"/>
                </a:solidFill>
                <a:latin typeface="Arial Narrow"/>
                <a:ea typeface="Calibri"/>
                <a:cs typeface="Humanist777BT-LightB"/>
              </a:rPr>
              <a:t>For Singapore</a:t>
            </a:r>
          </a:p>
          <a:p>
            <a:pPr algn="just">
              <a:spcBef>
                <a:spcPts val="145"/>
              </a:spcBef>
            </a:pPr>
            <a:r>
              <a:rPr lang="en-US" sz="700" dirty="0">
                <a:solidFill>
                  <a:srgbClr val="000000"/>
                </a:solidFill>
                <a:latin typeface="Arial Narrow" pitchFamily="34" charset="0"/>
              </a:rPr>
              <a:t>In Singapore, this report is being distributed by Motilal Oswal Capital Markets Singapore </a:t>
            </a:r>
            <a:r>
              <a:rPr lang="en-US" sz="700" dirty="0" err="1">
                <a:solidFill>
                  <a:srgbClr val="000000"/>
                </a:solidFill>
                <a:latin typeface="Arial Narrow" pitchFamily="34" charset="0"/>
              </a:rPr>
              <a:t>Pte</a:t>
            </a:r>
            <a:r>
              <a:rPr lang="en-US" sz="700" dirty="0">
                <a:solidFill>
                  <a:srgbClr val="000000"/>
                </a:solidFill>
                <a:latin typeface="Arial Narrow" pitchFamily="34" charset="0"/>
              </a:rPr>
              <a:t> Ltd (“MOCMSPL”) (</a:t>
            </a:r>
            <a:r>
              <a:rPr lang="en-US" sz="700" dirty="0" err="1">
                <a:solidFill>
                  <a:srgbClr val="000000"/>
                </a:solidFill>
                <a:latin typeface="Arial Narrow" pitchFamily="34" charset="0"/>
              </a:rPr>
              <a:t>Co.Reg</a:t>
            </a:r>
            <a:r>
              <a:rPr lang="en-US" sz="700" dirty="0">
                <a:solidFill>
                  <a:srgbClr val="000000"/>
                </a:solidFill>
                <a:latin typeface="Arial Narrow" pitchFamily="34" charset="0"/>
              </a:rPr>
              <a:t>. NO. 201129401Z) which is a holder of a capital markets services license and an exempt financial adviser in Singapore, </a:t>
            </a:r>
          </a:p>
          <a:p>
            <a:pPr algn="just">
              <a:spcBef>
                <a:spcPts val="145"/>
              </a:spcBef>
            </a:pPr>
            <a:r>
              <a:rPr lang="en-US" sz="700" dirty="0">
                <a:solidFill>
                  <a:srgbClr val="000000"/>
                </a:solidFill>
                <a:latin typeface="Arial Narrow" pitchFamily="34" charset="0"/>
              </a:rPr>
              <a:t>as per the approved agreement under Paragraph  9 of Third Schedule of Securities and Futures Act (CAP 289) and Paragraph 11 of First Schedule of Financial Advisors Act (CAP 110) provided to MOCMSPL by Monetary Authority of Singapore. Persons in Singapore should contact MOCMSPL in respect of any matter arising from, or in connection with this report/publication/communication.  This report is distributed solely to persons who qualify as “Institutional Investors”, of which some of whom may consist of "accredited" institutional investors as defined in section 4A(1) of the Securities and Futures Act, Chapter 289 of Singapore (“the SFA”). Accordingly, if a Singapore person is not or ceases to be such an institutional investor, such Singapore Person must immediately discontinue any use of this Report and inform MOCMSPL.</a:t>
            </a:r>
          </a:p>
          <a:p>
            <a:pPr algn="just">
              <a:spcBef>
                <a:spcPts val="145"/>
              </a:spcBef>
            </a:pPr>
            <a:r>
              <a:rPr lang="en-US" sz="700" dirty="0">
                <a:solidFill>
                  <a:srgbClr val="000000"/>
                </a:solidFill>
                <a:latin typeface="Arial Narrow" pitchFamily="34" charset="0"/>
              </a:rPr>
              <a:t> </a:t>
            </a:r>
          </a:p>
          <a:p>
            <a:pPr algn="just">
              <a:spcBef>
                <a:spcPts val="145"/>
              </a:spcBef>
            </a:pPr>
            <a:r>
              <a:rPr lang="en-US" sz="700" u="sng" dirty="0">
                <a:solidFill>
                  <a:srgbClr val="000000"/>
                </a:solidFill>
                <a:latin typeface="Arial Narrow" pitchFamily="34" charset="0"/>
              </a:rPr>
              <a:t>Disclaimer: </a:t>
            </a:r>
            <a:r>
              <a:rPr lang="en-US" sz="700" dirty="0">
                <a:solidFill>
                  <a:srgbClr val="000000"/>
                </a:solidFill>
                <a:latin typeface="Arial Narrow" pitchFamily="34" charset="0"/>
              </a:rPr>
              <a:t>The report and information contained herein is strictly confidential and meant solely for the selected recipient and may not be altered in any way, transmitted to, copied or distributed, in part or in whole, to any other person or to the media or reproduced in any form, without prior written consent.  This report and information herein is solely for informational purpose and may not be used or considered as an offer document or solicitation of offer to buy or sell or subscribe for securities or other financial instruments. Nothing in this report constitutes investment, legal, accounting and tax advice or a representation that any investment or strategy is suitable or appropriate to your specific circumstances. The securities discussed and opinions expressed in this report may not be suitable for all investors, who must make their own investment decisions, based on their own investment objectives, financial positions and needs of specific recipient. This may not be taken in substitution for the exercise of independent judgment by any recipient. Each recipient of this document should make such investigations as it deems necessary to arrive at an independent evaluation of an investment in the securities of companies referred to in this document (including the merits and risks involved), and should consult its own advisors to determine the merits and risks of such an investment. The investment discussed or views expressed may not be suitable for all investors. Certain transactions -including those involving futures, options, another derivative products as well as non-investment grade securities - involve substantial risk and are not suitable for all investors. No representation or warranty, express or implied, is made as to the accuracy, completeness or fairness of the information and opinions contained in this document. The Disclosures of Interest Statement incorporated in this document is provided solely to enhance the transparency and should not be treated as endorsement of the views expressed in the report. This information is subject to change without any prior notice. The Company reserves the right to make modifications and alternations to this statement as may be required from time to time without any prior approval. MOFSL, its associates, their directors and the employees may from time to time, effect or have effected an own account transaction in, or deal as principal or agent in or for the securities mentioned in this document. They may perform or seek to perform investment banking or other services for, or solicit investment banking or other business from, any company referred to in this report. Each of these entities functions as a separate, distinct and independent of each other. The recipient should take this into account before interpreting the document. This report has been prepared on the basis of information that is already available in publicly accessible media or developed through analysis of MOFSL. The views expressed are those of the analyst, and the Company may or may not subscribe to all the views expressed therein. This document is being supplied to you solely for your information and may not be reproduced, redistributed or passed on, directly or indirectly, to any other person or published, copied, in whole or in part, for any purpose. This report is not directed or intended for distribution to, or use by, any person or entity who is a citizen or resident of or located in any locality, state, country or other jurisdiction, where such distribution, publication, availability or use would be contrary to law, regulation or which would subject MOFSL to any registration or licensing requirement within such jurisdiction. The securities described herein may or may not be eligible for sale in all jurisdictions or to certain category of investors. Persons in whose possession this document may come are required to inform themselves of and to observe such restriction. Neither the Firm, not its directors, employees, agents or representatives shall be liable for any damages whether direct or indirect, incidental, special or consequential including lost revenue or lost profits that may arise from or in connection with the use of the information. The person accessing this information specifically agrees to exempt MOFSL or any of its affiliates or employees from, any and all responsibility/liability arising from such misuse and agrees not to hold MOFSL or any of its affiliates or employees responsible for any such misuse and further agrees to hold MOFSL or any of its affiliates or employees free and harmless from all losses, costs, damages, expenses that may be suffered by the person accessing this information due to any errors and delays.</a:t>
            </a:r>
          </a:p>
          <a:p>
            <a:pPr algn="just">
              <a:spcBef>
                <a:spcPts val="145"/>
              </a:spcBef>
            </a:pPr>
            <a:r>
              <a:rPr lang="en-US" sz="700" dirty="0">
                <a:solidFill>
                  <a:srgbClr val="000000"/>
                </a:solidFill>
                <a:latin typeface="Arial Narrow" pitchFamily="34" charset="0"/>
              </a:rPr>
              <a:t> </a:t>
            </a:r>
          </a:p>
          <a:p>
            <a:pPr algn="just">
              <a:spcBef>
                <a:spcPts val="145"/>
              </a:spcBef>
            </a:pPr>
            <a:r>
              <a:rPr lang="en-US" sz="700" dirty="0">
                <a:solidFill>
                  <a:srgbClr val="000000"/>
                </a:solidFill>
                <a:latin typeface="Arial Narrow" pitchFamily="34" charset="0"/>
              </a:rPr>
              <a:t>Registered Office Address: Motilal Oswal Tower, </a:t>
            </a:r>
            <a:r>
              <a:rPr lang="en-US" sz="700" dirty="0" err="1">
                <a:solidFill>
                  <a:srgbClr val="000000"/>
                </a:solidFill>
                <a:latin typeface="Arial Narrow" pitchFamily="34" charset="0"/>
              </a:rPr>
              <a:t>Rahimtullah</a:t>
            </a:r>
            <a:r>
              <a:rPr lang="en-US" sz="700" dirty="0">
                <a:solidFill>
                  <a:srgbClr val="000000"/>
                </a:solidFill>
                <a:latin typeface="Arial Narrow" pitchFamily="34" charset="0"/>
              </a:rPr>
              <a:t> </a:t>
            </a:r>
            <a:r>
              <a:rPr lang="en-US" sz="700" dirty="0" err="1">
                <a:solidFill>
                  <a:srgbClr val="000000"/>
                </a:solidFill>
                <a:latin typeface="Arial Narrow" pitchFamily="34" charset="0"/>
              </a:rPr>
              <a:t>Sayani</a:t>
            </a:r>
            <a:r>
              <a:rPr lang="en-US" sz="700" dirty="0">
                <a:solidFill>
                  <a:srgbClr val="000000"/>
                </a:solidFill>
                <a:latin typeface="Arial Narrow" pitchFamily="34" charset="0"/>
              </a:rPr>
              <a:t> Road, Opposite </a:t>
            </a:r>
            <a:r>
              <a:rPr lang="en-US" sz="700" dirty="0" err="1">
                <a:solidFill>
                  <a:srgbClr val="000000"/>
                </a:solidFill>
                <a:latin typeface="Arial Narrow" pitchFamily="34" charset="0"/>
              </a:rPr>
              <a:t>Parel</a:t>
            </a:r>
            <a:r>
              <a:rPr lang="en-US" sz="700" dirty="0">
                <a:solidFill>
                  <a:srgbClr val="000000"/>
                </a:solidFill>
                <a:latin typeface="Arial Narrow" pitchFamily="34" charset="0"/>
              </a:rPr>
              <a:t> ST Depot, Prabhadevi, Mumbai-400025; Tel No.: 022 71934200/ 022-71934263; Website </a:t>
            </a:r>
            <a:r>
              <a:rPr lang="en-US" sz="700" u="sng" dirty="0">
                <a:solidFill>
                  <a:srgbClr val="000000"/>
                </a:solidFill>
                <a:latin typeface="Arial Narrow" pitchFamily="34" charset="0"/>
                <a:hlinkClick r:id="rId2"/>
              </a:rPr>
              <a:t>www.motilaloswal.com</a:t>
            </a:r>
            <a:r>
              <a:rPr lang="en-US" sz="700" dirty="0">
                <a:solidFill>
                  <a:srgbClr val="000000"/>
                </a:solidFill>
                <a:latin typeface="Arial Narrow" pitchFamily="34" charset="0"/>
              </a:rPr>
              <a:t>.</a:t>
            </a:r>
          </a:p>
          <a:p>
            <a:pPr algn="just">
              <a:spcBef>
                <a:spcPts val="145"/>
              </a:spcBef>
            </a:pPr>
            <a:r>
              <a:rPr lang="en-US" sz="700" dirty="0">
                <a:solidFill>
                  <a:srgbClr val="000000"/>
                </a:solidFill>
                <a:latin typeface="Arial Narrow" pitchFamily="34" charset="0"/>
              </a:rPr>
              <a:t>CIN No.: L67190MH2005PLC153397.Correspondence Office Address: Palm Spring Centre, 2nd Floor, Palm Court Complex, New Link Road, Malad(West), Mumbai- 400 064. Tel No: 022 7188 1000.</a:t>
            </a:r>
          </a:p>
          <a:p>
            <a:pPr algn="just">
              <a:spcBef>
                <a:spcPts val="145"/>
              </a:spcBef>
            </a:pPr>
            <a:r>
              <a:rPr lang="en-US" sz="700" dirty="0">
                <a:solidFill>
                  <a:srgbClr val="000000"/>
                </a:solidFill>
                <a:latin typeface="Arial Narrow" pitchFamily="34" charset="0"/>
              </a:rPr>
              <a:t>Registration Nos.: Motilal Oswal Financial Services Limited (MOFSL)*: INZ000158836(BSE/NSE/MCX/NCDEX); CDSL and NSDL: IN-DP-16-2015; Research Analyst: INH000000412. AMFI: ARN - 146822; Investment Adviser: INA000007100; Insurance Corporate Agent: CA0579 ;PMS:INP000006712. Motilal Oswal Asset Management Company Ltd. (MOAMC): PMS (Registration No.: INP000000670); PMS and Mutual Funds are offered through MOAMC which is group company of MOFSL. Motilal Oswal Wealth Management Ltd. (MOWML): PMS (Registration No.: INP000004409) is offered through MOWML, which is a group company of MOFSL. Motilal Oswal Financial Services Limited is a distributor of Mutual Funds, PMS, Fixed Deposit, Bond, </a:t>
            </a:r>
            <a:r>
              <a:rPr lang="en-US" sz="700" dirty="0" err="1">
                <a:solidFill>
                  <a:srgbClr val="000000"/>
                </a:solidFill>
                <a:latin typeface="Arial Narrow" pitchFamily="34" charset="0"/>
              </a:rPr>
              <a:t>NCDs,Insurance</a:t>
            </a:r>
            <a:r>
              <a:rPr lang="en-US" sz="700" dirty="0">
                <a:solidFill>
                  <a:srgbClr val="000000"/>
                </a:solidFill>
                <a:latin typeface="Arial Narrow" pitchFamily="34" charset="0"/>
              </a:rPr>
              <a:t> Products and </a:t>
            </a:r>
            <a:r>
              <a:rPr lang="en-US" sz="700" dirty="0" err="1">
                <a:solidFill>
                  <a:srgbClr val="000000"/>
                </a:solidFill>
                <a:latin typeface="Arial Narrow" pitchFamily="34" charset="0"/>
              </a:rPr>
              <a:t>IPOs.Real</a:t>
            </a:r>
            <a:r>
              <a:rPr lang="en-US" sz="700" dirty="0">
                <a:solidFill>
                  <a:srgbClr val="000000"/>
                </a:solidFill>
                <a:latin typeface="Arial Narrow" pitchFamily="34" charset="0"/>
              </a:rPr>
              <a:t> Estate is offered through Motilal Oswal Real Estate Investment Advisors II Pvt. Ltd. which is a group company of MOFSL. Private Equity is offered through Motilal Oswal Private Equity Investment Advisors Pvt. Ltd which is a group company of MOFSL. Research &amp; Advisory services is backed by proper research. Please read the Risk Disclosure Document prescribed by the Stock Exchanges carefully before investing. There is no assurance or guarantee of the returns. Investment in securities market is subject to market risk, read all the related documents carefully before investing. Details of Compliance Officer: Name: Neeraj Agarwal, Email ID: na@motilaloswal.com, Contact No.:022-71881085.</a:t>
            </a:r>
          </a:p>
          <a:p>
            <a:pPr algn="just">
              <a:spcBef>
                <a:spcPts val="145"/>
              </a:spcBef>
            </a:pPr>
            <a:r>
              <a:rPr lang="en-US" sz="700" dirty="0">
                <a:solidFill>
                  <a:srgbClr val="000000"/>
                </a:solidFill>
                <a:latin typeface="Arial Narrow" pitchFamily="34" charset="0"/>
              </a:rPr>
              <a:t> </a:t>
            </a:r>
          </a:p>
          <a:p>
            <a:pPr algn="just">
              <a:spcBef>
                <a:spcPts val="145"/>
              </a:spcBef>
            </a:pPr>
            <a:r>
              <a:rPr lang="en-US" sz="700" dirty="0">
                <a:solidFill>
                  <a:srgbClr val="000000"/>
                </a:solidFill>
                <a:latin typeface="Arial Narrow" pitchFamily="34" charset="0"/>
              </a:rPr>
              <a:t>* MOSL has been amalgamated with Motilal Oswal Financial Services Limited (MOFSL) </a:t>
            </a:r>
            <a:r>
              <a:rPr lang="en-US" sz="700" dirty="0" err="1">
                <a:solidFill>
                  <a:srgbClr val="000000"/>
                </a:solidFill>
                <a:latin typeface="Arial Narrow" pitchFamily="34" charset="0"/>
              </a:rPr>
              <a:t>w.e.f</a:t>
            </a:r>
            <a:r>
              <a:rPr lang="en-US" sz="700" dirty="0">
                <a:solidFill>
                  <a:srgbClr val="000000"/>
                </a:solidFill>
                <a:latin typeface="Arial Narrow" pitchFamily="34" charset="0"/>
              </a:rPr>
              <a:t> August 21, 2018 pursuant to order dated July 30, 2018 issued by </a:t>
            </a:r>
            <a:r>
              <a:rPr lang="en-US" sz="700" dirty="0" err="1">
                <a:solidFill>
                  <a:srgbClr val="000000"/>
                </a:solidFill>
                <a:latin typeface="Arial Narrow" pitchFamily="34" charset="0"/>
              </a:rPr>
              <a:t>Hon'ble</a:t>
            </a:r>
            <a:r>
              <a:rPr lang="en-US" sz="700" dirty="0">
                <a:solidFill>
                  <a:srgbClr val="000000"/>
                </a:solidFill>
                <a:latin typeface="Arial Narrow" pitchFamily="34" charset="0"/>
              </a:rPr>
              <a:t> National Company Law Tribunal, Mumbai Bench.</a:t>
            </a:r>
          </a:p>
        </p:txBody>
      </p:sp>
    </p:spTree>
    <p:extLst>
      <p:ext uri="{BB962C8B-B14F-4D97-AF65-F5344CB8AC3E}">
        <p14:creationId xmlns:p14="http://schemas.microsoft.com/office/powerpoint/2010/main" val="1177501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2FFD225-B33D-48AF-A1AA-9A6623D3372C}"/>
              </a:ext>
            </a:extLst>
          </p:cNvPr>
          <p:cNvSpPr>
            <a:spLocks noGrp="1"/>
          </p:cNvSpPr>
          <p:nvPr>
            <p:ph type="ctrTitle"/>
          </p:nvPr>
        </p:nvSpPr>
        <p:spPr/>
        <p:txBody>
          <a:bodyPr lIns="68580" tIns="34290" rIns="68580" bIns="34290"/>
          <a:lstStyle/>
          <a:p>
            <a:r>
              <a:rPr lang="en-US" b="1" dirty="0"/>
              <a:t>The background to the Macroeconomic policy response to Covid 19</a:t>
            </a:r>
          </a:p>
        </p:txBody>
      </p:sp>
      <p:sp>
        <p:nvSpPr>
          <p:cNvPr id="3" name="Content Placeholder 2">
            <a:extLst>
              <a:ext uri="{FF2B5EF4-FFF2-40B4-BE49-F238E27FC236}">
                <a16:creationId xmlns:a16="http://schemas.microsoft.com/office/drawing/2014/main" xmlns="" id="{769DBC0F-8458-472D-B399-64EB1867CE4D}"/>
              </a:ext>
            </a:extLst>
          </p:cNvPr>
          <p:cNvSpPr>
            <a:spLocks noGrp="1"/>
          </p:cNvSpPr>
          <p:nvPr>
            <p:ph idx="4294967295"/>
          </p:nvPr>
        </p:nvSpPr>
        <p:spPr>
          <a:xfrm>
            <a:off x="395288" y="630511"/>
            <a:ext cx="8366760" cy="3394075"/>
          </a:xfrm>
          <a:prstGeom prst="rect">
            <a:avLst/>
          </a:prstGeom>
          <a:solidFill>
            <a:schemeClr val="accent6">
              <a:lumMod val="20000"/>
              <a:lumOff val="80000"/>
            </a:schemeClr>
          </a:solidFill>
        </p:spPr>
        <p:txBody>
          <a:bodyPr lIns="68580" tIns="34290" rIns="68580" bIns="34290">
            <a:normAutofit/>
          </a:bodyPr>
          <a:lstStyle/>
          <a:p>
            <a:pPr>
              <a:buSzPct val="125000"/>
              <a:buFont typeface="Wingdings" pitchFamily="2" charset="2"/>
              <a:buChar char="§"/>
            </a:pPr>
            <a:r>
              <a:rPr lang="en-US" dirty="0" smtClean="0">
                <a:solidFill>
                  <a:srgbClr val="000000"/>
                </a:solidFill>
              </a:rPr>
              <a:t>Although the </a:t>
            </a:r>
            <a:r>
              <a:rPr lang="en-US" dirty="0" err="1" smtClean="0">
                <a:solidFill>
                  <a:srgbClr val="000000"/>
                </a:solidFill>
              </a:rPr>
              <a:t>Covid</a:t>
            </a:r>
            <a:r>
              <a:rPr lang="en-US" dirty="0" smtClean="0">
                <a:solidFill>
                  <a:srgbClr val="000000"/>
                </a:solidFill>
              </a:rPr>
              <a:t> linked crisis is very different from the GFC a over a decade ago, the latter nevertheless provided policy makers with a ready made template for the macroeconomic policy response.</a:t>
            </a:r>
          </a:p>
          <a:p>
            <a:pPr>
              <a:buSzPct val="125000"/>
              <a:buFont typeface="Wingdings" pitchFamily="2" charset="2"/>
              <a:buChar char="§"/>
            </a:pPr>
            <a:r>
              <a:rPr lang="en-US" dirty="0" smtClean="0">
                <a:solidFill>
                  <a:srgbClr val="000000"/>
                </a:solidFill>
              </a:rPr>
              <a:t>This template comprised aggressive use of both monetary and fiscal policy. </a:t>
            </a:r>
          </a:p>
          <a:p>
            <a:pPr>
              <a:buSzPct val="125000"/>
              <a:buFont typeface="Wingdings" pitchFamily="2" charset="2"/>
              <a:buChar char="§"/>
            </a:pPr>
            <a:r>
              <a:rPr lang="en-US" dirty="0" smtClean="0">
                <a:solidFill>
                  <a:srgbClr val="000000"/>
                </a:solidFill>
              </a:rPr>
              <a:t>In fact so aggressive was the policy response in the wake of the GFC,  that economists worried that there was little policy space left for another major crisis. </a:t>
            </a:r>
          </a:p>
          <a:p>
            <a:pPr>
              <a:buSzPct val="125000"/>
              <a:buFont typeface="Wingdings" pitchFamily="2" charset="2"/>
              <a:buChar char="§"/>
            </a:pPr>
            <a:r>
              <a:rPr lang="en-US" dirty="0" smtClean="0">
                <a:solidFill>
                  <a:srgbClr val="000000"/>
                </a:solidFill>
              </a:rPr>
              <a:t>This crisis is now upon us.</a:t>
            </a:r>
          </a:p>
          <a:p>
            <a:pPr>
              <a:buSzPct val="125000"/>
              <a:buFont typeface="Wingdings" pitchFamily="2" charset="2"/>
              <a:buChar char="§"/>
            </a:pPr>
            <a:r>
              <a:rPr lang="en-US" dirty="0" smtClean="0">
                <a:solidFill>
                  <a:srgbClr val="000000"/>
                </a:solidFill>
              </a:rPr>
              <a:t>The reason for this fear was that while </a:t>
            </a:r>
            <a:r>
              <a:rPr lang="en-US" dirty="0" err="1" smtClean="0">
                <a:solidFill>
                  <a:srgbClr val="000000"/>
                </a:solidFill>
              </a:rPr>
              <a:t>stimulative</a:t>
            </a:r>
            <a:r>
              <a:rPr lang="en-US" dirty="0" smtClean="0">
                <a:solidFill>
                  <a:srgbClr val="000000"/>
                </a:solidFill>
              </a:rPr>
              <a:t> policies ceased with the economic recovery, the stimulus  could not be rolled back because the recovery was relatively weak, and to nowhere near to pre-crisis levels:</a:t>
            </a:r>
          </a:p>
          <a:p>
            <a:pPr lvl="1" indent="-403225">
              <a:buFont typeface="Wingdings" pitchFamily="2" charset="2"/>
              <a:buChar char="Ø"/>
            </a:pPr>
            <a:r>
              <a:rPr lang="en-US" sz="1400" dirty="0" smtClean="0">
                <a:solidFill>
                  <a:srgbClr val="000000"/>
                </a:solidFill>
              </a:rPr>
              <a:t>Central </a:t>
            </a:r>
            <a:r>
              <a:rPr lang="en-US" sz="1400" dirty="0">
                <a:solidFill>
                  <a:srgbClr val="000000"/>
                </a:solidFill>
              </a:rPr>
              <a:t>bank balance sheets remained bloated and policy rates just above ZLB</a:t>
            </a:r>
          </a:p>
          <a:p>
            <a:pPr lvl="1" indent="-403225">
              <a:buFont typeface="Wingdings" pitchFamily="2" charset="2"/>
              <a:buChar char="Ø"/>
            </a:pPr>
            <a:r>
              <a:rPr lang="en-US" sz="1400" dirty="0">
                <a:solidFill>
                  <a:srgbClr val="000000"/>
                </a:solidFill>
              </a:rPr>
              <a:t>The sharp increase in public debt as a share of the National Income remained unchanged.</a:t>
            </a:r>
          </a:p>
        </p:txBody>
      </p:sp>
    </p:spTree>
    <p:extLst>
      <p:ext uri="{BB962C8B-B14F-4D97-AF65-F5344CB8AC3E}">
        <p14:creationId xmlns:p14="http://schemas.microsoft.com/office/powerpoint/2010/main" val="31562383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E78D674-A31A-4B00-8B86-C63965A2DF38}"/>
              </a:ext>
            </a:extLst>
          </p:cNvPr>
          <p:cNvSpPr>
            <a:spLocks noGrp="1"/>
          </p:cNvSpPr>
          <p:nvPr>
            <p:ph type="ctrTitle"/>
          </p:nvPr>
        </p:nvSpPr>
        <p:spPr/>
        <p:txBody>
          <a:bodyPr lIns="68580" tIns="34290" rIns="68580" bIns="34290"/>
          <a:lstStyle/>
          <a:p>
            <a:r>
              <a:rPr lang="en-US" b="1" dirty="0"/>
              <a:t>The differentiated policy response in the GFC</a:t>
            </a:r>
          </a:p>
        </p:txBody>
      </p:sp>
      <p:sp>
        <p:nvSpPr>
          <p:cNvPr id="3" name="Content Placeholder 2">
            <a:extLst>
              <a:ext uri="{FF2B5EF4-FFF2-40B4-BE49-F238E27FC236}">
                <a16:creationId xmlns:a16="http://schemas.microsoft.com/office/drawing/2014/main" xmlns="" id="{21D4BDA6-324C-46BC-8A6C-1E07A02D3110}"/>
              </a:ext>
            </a:extLst>
          </p:cNvPr>
          <p:cNvSpPr>
            <a:spLocks noGrp="1"/>
          </p:cNvSpPr>
          <p:nvPr>
            <p:ph idx="4294967295"/>
          </p:nvPr>
        </p:nvSpPr>
        <p:spPr>
          <a:xfrm>
            <a:off x="395288" y="627063"/>
            <a:ext cx="8366760" cy="3611562"/>
          </a:xfrm>
          <a:prstGeom prst="rect">
            <a:avLst/>
          </a:prstGeom>
          <a:solidFill>
            <a:schemeClr val="accent6">
              <a:lumMod val="20000"/>
              <a:lumOff val="80000"/>
            </a:schemeClr>
          </a:solidFill>
        </p:spPr>
        <p:txBody>
          <a:bodyPr lIns="68580" tIns="34290" rIns="68580" bIns="34290">
            <a:normAutofit/>
          </a:bodyPr>
          <a:lstStyle/>
          <a:p>
            <a:pPr>
              <a:buSzPct val="125000"/>
              <a:buFont typeface="Wingdings" pitchFamily="2" charset="2"/>
              <a:buChar char="§"/>
            </a:pPr>
            <a:r>
              <a:rPr lang="en-US" dirty="0">
                <a:solidFill>
                  <a:srgbClr val="000000"/>
                </a:solidFill>
              </a:rPr>
              <a:t>While EMEs could not escape the knockdown effect of what was essentially a financial crisis in advanced economies because of their overdependence on the latter for demand, their financial systems and economic growth by and large held up. They did not need to follow overly aggressive macroeconomic policies and exhaust their policy space. </a:t>
            </a:r>
          </a:p>
          <a:p>
            <a:pPr>
              <a:buSzPct val="125000"/>
              <a:buFont typeface="Wingdings" pitchFamily="2" charset="2"/>
              <a:buChar char="§"/>
            </a:pPr>
            <a:r>
              <a:rPr lang="en-US" dirty="0">
                <a:solidFill>
                  <a:srgbClr val="000000"/>
                </a:solidFill>
              </a:rPr>
              <a:t>This time around however they are as badly affected by the pandemic as advanced economies because the public health response in similar. </a:t>
            </a:r>
          </a:p>
          <a:p>
            <a:pPr>
              <a:buSzPct val="125000"/>
              <a:buFont typeface="Wingdings" pitchFamily="2" charset="2"/>
              <a:buChar char="§"/>
            </a:pPr>
            <a:r>
              <a:rPr lang="en-US" dirty="0">
                <a:solidFill>
                  <a:srgbClr val="000000"/>
                </a:solidFill>
              </a:rPr>
              <a:t>This has meant a sudden and sharp demand and supply shock in both AEs and EMEs. The fall in growth and employment is much sharper than during the GFC, and is being compared to the Great Depression of a century ago. Both the recovery, and the recovery path, whether Z shaped, V shaped or U shaped, is uncertain because the future trajectory of the pandemic remains a known unknown. </a:t>
            </a:r>
          </a:p>
        </p:txBody>
      </p:sp>
    </p:spTree>
    <p:extLst>
      <p:ext uri="{BB962C8B-B14F-4D97-AF65-F5344CB8AC3E}">
        <p14:creationId xmlns:p14="http://schemas.microsoft.com/office/powerpoint/2010/main" val="22461855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6664D98-2F6D-48D9-990E-43FA0EAB6E42}"/>
              </a:ext>
            </a:extLst>
          </p:cNvPr>
          <p:cNvSpPr>
            <a:spLocks noGrp="1"/>
          </p:cNvSpPr>
          <p:nvPr>
            <p:ph type="ctrTitle"/>
          </p:nvPr>
        </p:nvSpPr>
        <p:spPr/>
        <p:txBody>
          <a:bodyPr lIns="68580" tIns="34290" rIns="68580" bIns="34290"/>
          <a:lstStyle/>
          <a:p>
            <a:r>
              <a:rPr lang="en-US" b="1" dirty="0"/>
              <a:t>The differentiated policy response to Covid 19</a:t>
            </a:r>
          </a:p>
        </p:txBody>
      </p:sp>
      <p:sp>
        <p:nvSpPr>
          <p:cNvPr id="3" name="Content Placeholder 2">
            <a:extLst>
              <a:ext uri="{FF2B5EF4-FFF2-40B4-BE49-F238E27FC236}">
                <a16:creationId xmlns:a16="http://schemas.microsoft.com/office/drawing/2014/main" xmlns="" id="{AB8EABB3-5FA3-4294-AC7F-8C4BDFF7A253}"/>
              </a:ext>
            </a:extLst>
          </p:cNvPr>
          <p:cNvSpPr>
            <a:spLocks noGrp="1"/>
          </p:cNvSpPr>
          <p:nvPr>
            <p:ph idx="4294967295"/>
          </p:nvPr>
        </p:nvSpPr>
        <p:spPr>
          <a:xfrm>
            <a:off x="395288" y="627063"/>
            <a:ext cx="8366760" cy="3262313"/>
          </a:xfrm>
          <a:prstGeom prst="rect">
            <a:avLst/>
          </a:prstGeom>
          <a:solidFill>
            <a:schemeClr val="accent6">
              <a:lumMod val="20000"/>
              <a:lumOff val="80000"/>
            </a:schemeClr>
          </a:solidFill>
        </p:spPr>
        <p:txBody>
          <a:bodyPr lIns="68580" tIns="34290" rIns="68580" bIns="34290">
            <a:normAutofit/>
          </a:bodyPr>
          <a:lstStyle/>
          <a:p>
            <a:pPr>
              <a:buSzPct val="125000"/>
              <a:buFont typeface="Wingdings" pitchFamily="2" charset="2"/>
              <a:buChar char="§"/>
            </a:pPr>
            <a:r>
              <a:rPr lang="en-US" dirty="0">
                <a:solidFill>
                  <a:srgbClr val="000000"/>
                </a:solidFill>
              </a:rPr>
              <a:t>While there is both aggressive monetary and fiscal policy response in AEs as during the GFC, there is far greater reliance on fiscal policy. Indeed the monetary policy response appears to be largely to accommodate aggressive fiscal policy which entails large amounts of public borrowing. </a:t>
            </a:r>
          </a:p>
          <a:p>
            <a:pPr>
              <a:buSzPct val="125000"/>
              <a:buFont typeface="Wingdings" pitchFamily="2" charset="2"/>
              <a:buChar char="§"/>
            </a:pPr>
            <a:r>
              <a:rPr lang="en-US" dirty="0">
                <a:solidFill>
                  <a:srgbClr val="000000"/>
                </a:solidFill>
              </a:rPr>
              <a:t>EMEs have so far baulked at a similarly aggressive fiscal response, relying more on monetary policy. They have also been wary of the new policy tools that conflate fiscal and monetary policies in what is coming to be termed the New Monetary theory, although may be changing with central banks of Brazil, Indonesia, Philippines, Colombia, Poland have started QE. India, as we shall see, started much earlier.</a:t>
            </a:r>
          </a:p>
          <a:p>
            <a:pPr>
              <a:buSzPct val="125000"/>
              <a:buFont typeface="Wingdings" pitchFamily="2" charset="2"/>
              <a:buChar char="§"/>
            </a:pPr>
            <a:r>
              <a:rPr lang="en-US" dirty="0">
                <a:solidFill>
                  <a:srgbClr val="000000"/>
                </a:solidFill>
              </a:rPr>
              <a:t>MMT: Elevated sovereign debt need not result in higher interest rates or inflation if the incremental public debt is held by publicly owned entities, including central banks. The excessive liquidity on account of weak private demand can be mopped up by central banks to purchase sovereign debt. </a:t>
            </a:r>
          </a:p>
          <a:p>
            <a:pPr>
              <a:buSzPct val="125000"/>
              <a:buFont typeface="Wingdings" pitchFamily="2" charset="2"/>
              <a:buChar char="§"/>
            </a:pPr>
            <a:r>
              <a:rPr lang="en-US" dirty="0">
                <a:solidFill>
                  <a:srgbClr val="000000"/>
                </a:solidFill>
              </a:rPr>
              <a:t>Large liquidity injections by central banks backstopping sovereign borrowing but also driving financial markets that are unfazed by the failing economy. </a:t>
            </a:r>
          </a:p>
        </p:txBody>
      </p:sp>
    </p:spTree>
    <p:extLst>
      <p:ext uri="{BB962C8B-B14F-4D97-AF65-F5344CB8AC3E}">
        <p14:creationId xmlns:p14="http://schemas.microsoft.com/office/powerpoint/2010/main" val="15385422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6F307D7-5A59-4063-9DC2-884AB04C5B15}"/>
              </a:ext>
            </a:extLst>
          </p:cNvPr>
          <p:cNvSpPr>
            <a:spLocks noGrp="1"/>
          </p:cNvSpPr>
          <p:nvPr>
            <p:ph type="ctrTitle"/>
          </p:nvPr>
        </p:nvSpPr>
        <p:spPr/>
        <p:txBody>
          <a:bodyPr lIns="68580" tIns="34290" rIns="68580" bIns="34290"/>
          <a:lstStyle/>
          <a:p>
            <a:r>
              <a:rPr lang="en-US" dirty="0"/>
              <a:t>Financial Market Recovery </a:t>
            </a:r>
          </a:p>
        </p:txBody>
      </p:sp>
      <p:sp>
        <p:nvSpPr>
          <p:cNvPr id="3" name="Text Placeholder 2">
            <a:extLst>
              <a:ext uri="{FF2B5EF4-FFF2-40B4-BE49-F238E27FC236}">
                <a16:creationId xmlns:a16="http://schemas.microsoft.com/office/drawing/2014/main" xmlns="" id="{3339D651-FE6C-4F30-B425-421D18F47C1E}"/>
              </a:ext>
            </a:extLst>
          </p:cNvPr>
          <p:cNvSpPr>
            <a:spLocks noGrp="1"/>
          </p:cNvSpPr>
          <p:nvPr>
            <p:ph type="body" idx="4294967295"/>
          </p:nvPr>
        </p:nvSpPr>
        <p:spPr>
          <a:xfrm>
            <a:off x="395288" y="627063"/>
            <a:ext cx="4040188" cy="288503"/>
          </a:xfrm>
          <a:prstGeom prst="rect">
            <a:avLst/>
          </a:prstGeom>
        </p:spPr>
        <p:txBody>
          <a:bodyPr lIns="68580" tIns="34290" rIns="68580" bIns="34290"/>
          <a:lstStyle/>
          <a:p>
            <a:pPr marL="0" indent="0">
              <a:buNone/>
            </a:pPr>
            <a:r>
              <a:rPr lang="en-US" sz="1200" b="1" dirty="0">
                <a:solidFill>
                  <a:srgbClr val="000000"/>
                </a:solidFill>
              </a:rPr>
              <a:t>DJIA</a:t>
            </a:r>
          </a:p>
        </p:txBody>
      </p:sp>
      <p:pic>
        <p:nvPicPr>
          <p:cNvPr id="8" name="Content Placeholder 7">
            <a:extLst>
              <a:ext uri="{FF2B5EF4-FFF2-40B4-BE49-F238E27FC236}">
                <a16:creationId xmlns:a16="http://schemas.microsoft.com/office/drawing/2014/main" xmlns="" id="{65F4D565-6AA9-48E6-945C-E1A4185321DA}"/>
              </a:ext>
            </a:extLst>
          </p:cNvPr>
          <p:cNvPicPr>
            <a:picLocks noGrp="1" noChangeAspect="1"/>
          </p:cNvPicPr>
          <p:nvPr>
            <p:ph sz="half" idx="4294967295"/>
          </p:nvPr>
        </p:nvPicPr>
        <p:blipFill>
          <a:blip r:embed="rId2">
            <a:extLst>
              <a:ext uri="{BEBA8EAE-BF5A-486C-A8C5-ECC9F3942E4B}">
                <a14:imgProps xmlns:a14="http://schemas.microsoft.com/office/drawing/2010/main">
                  <a14:imgLayer r:embed="rId3">
                    <a14:imgEffect>
                      <a14:saturation sat="400000"/>
                    </a14:imgEffect>
                  </a14:imgLayer>
                </a14:imgProps>
              </a:ext>
            </a:extLst>
          </a:blip>
          <a:stretch>
            <a:fillRect/>
          </a:stretch>
        </p:blipFill>
        <p:spPr>
          <a:xfrm>
            <a:off x="394682" y="915566"/>
            <a:ext cx="4033302" cy="3096344"/>
          </a:xfrm>
          <a:prstGeom prst="rect">
            <a:avLst/>
          </a:prstGeom>
        </p:spPr>
      </p:pic>
      <p:sp>
        <p:nvSpPr>
          <p:cNvPr id="5" name="Text Placeholder 4">
            <a:extLst>
              <a:ext uri="{FF2B5EF4-FFF2-40B4-BE49-F238E27FC236}">
                <a16:creationId xmlns:a16="http://schemas.microsoft.com/office/drawing/2014/main" xmlns="" id="{66E2A979-C732-478A-B1AE-60ED0AFC8650}"/>
              </a:ext>
            </a:extLst>
          </p:cNvPr>
          <p:cNvSpPr>
            <a:spLocks noGrp="1"/>
          </p:cNvSpPr>
          <p:nvPr>
            <p:ph type="body" sz="quarter" idx="4294967295"/>
          </p:nvPr>
        </p:nvSpPr>
        <p:spPr>
          <a:xfrm>
            <a:off x="4572000" y="627063"/>
            <a:ext cx="4041775" cy="215900"/>
          </a:xfrm>
          <a:prstGeom prst="rect">
            <a:avLst/>
          </a:prstGeom>
        </p:spPr>
        <p:txBody>
          <a:bodyPr lIns="68580" tIns="34290" rIns="68580" bIns="34290"/>
          <a:lstStyle/>
          <a:p>
            <a:pPr marL="0" indent="0">
              <a:buNone/>
            </a:pPr>
            <a:r>
              <a:rPr lang="en-US" sz="1200" b="1" dirty="0">
                <a:solidFill>
                  <a:srgbClr val="000000"/>
                </a:solidFill>
              </a:rPr>
              <a:t>Sensex</a:t>
            </a:r>
          </a:p>
        </p:txBody>
      </p:sp>
      <p:pic>
        <p:nvPicPr>
          <p:cNvPr id="9" name="Content Placeholder 8">
            <a:extLst>
              <a:ext uri="{FF2B5EF4-FFF2-40B4-BE49-F238E27FC236}">
                <a16:creationId xmlns:a16="http://schemas.microsoft.com/office/drawing/2014/main" xmlns="" id="{5A7693C3-CD33-4076-BD58-9986D3B2C738}"/>
              </a:ext>
            </a:extLst>
          </p:cNvPr>
          <p:cNvPicPr>
            <a:picLocks noGrp="1" noChangeAspect="1"/>
          </p:cNvPicPr>
          <p:nvPr>
            <p:ph sz="quarter" idx="4294967295"/>
          </p:nvPr>
        </p:nvPicPr>
        <p:blipFill>
          <a:blip r:embed="rId4">
            <a:extLst>
              <a:ext uri="{BEBA8EAE-BF5A-486C-A8C5-ECC9F3942E4B}">
                <a14:imgProps xmlns:a14="http://schemas.microsoft.com/office/drawing/2010/main">
                  <a14:imgLayer r:embed="rId5">
                    <a14:imgEffect>
                      <a14:saturation sat="400000"/>
                    </a14:imgEffect>
                  </a14:imgLayer>
                </a14:imgProps>
              </a:ext>
            </a:extLst>
          </a:blip>
          <a:stretch>
            <a:fillRect/>
          </a:stretch>
        </p:blipFill>
        <p:spPr>
          <a:xfrm>
            <a:off x="4584052" y="878063"/>
            <a:ext cx="4311927" cy="3061839"/>
          </a:xfrm>
          <a:prstGeom prst="rect">
            <a:avLst/>
          </a:prstGeom>
        </p:spPr>
      </p:pic>
    </p:spTree>
    <p:extLst>
      <p:ext uri="{BB962C8B-B14F-4D97-AF65-F5344CB8AC3E}">
        <p14:creationId xmlns:p14="http://schemas.microsoft.com/office/powerpoint/2010/main" val="41655466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DA2262F-87E2-452B-A0E4-8ABE209C29CA}"/>
              </a:ext>
            </a:extLst>
          </p:cNvPr>
          <p:cNvSpPr>
            <a:spLocks noGrp="1"/>
          </p:cNvSpPr>
          <p:nvPr>
            <p:ph type="ctrTitle"/>
          </p:nvPr>
        </p:nvSpPr>
        <p:spPr/>
        <p:txBody>
          <a:bodyPr lIns="68580" tIns="34290" rIns="68580" bIns="34290"/>
          <a:lstStyle/>
          <a:p>
            <a:r>
              <a:rPr lang="en-US" dirty="0"/>
              <a:t>US Fiscal and Monetary Policy in Tandem</a:t>
            </a:r>
          </a:p>
        </p:txBody>
      </p:sp>
      <p:pic>
        <p:nvPicPr>
          <p:cNvPr id="3" name="Picture 2">
            <a:extLst>
              <a:ext uri="{FF2B5EF4-FFF2-40B4-BE49-F238E27FC236}">
                <a16:creationId xmlns:a16="http://schemas.microsoft.com/office/drawing/2014/main" xmlns="" id="{7469E2A6-D877-4ADE-80EB-1B7F19B617E3}"/>
              </a:ext>
            </a:extLst>
          </p:cNvPr>
          <p:cNvPicPr>
            <a:picLocks noChangeAspect="1"/>
          </p:cNvPicPr>
          <p:nvPr/>
        </p:nvPicPr>
        <p:blipFill>
          <a:blip r:embed="rId2">
            <a:extLst>
              <a:ext uri="{BEBA8EAE-BF5A-486C-A8C5-ECC9F3942E4B}">
                <a14:imgProps xmlns:a14="http://schemas.microsoft.com/office/drawing/2010/main">
                  <a14:imgLayer r:embed="rId3">
                    <a14:imgEffect>
                      <a14:saturation sat="200000"/>
                    </a14:imgEffect>
                  </a14:imgLayer>
                </a14:imgProps>
              </a:ext>
            </a:extLst>
          </a:blip>
          <a:stretch>
            <a:fillRect/>
          </a:stretch>
        </p:blipFill>
        <p:spPr>
          <a:xfrm>
            <a:off x="395288" y="627533"/>
            <a:ext cx="3888680" cy="3586227"/>
          </a:xfrm>
          <a:prstGeom prst="rect">
            <a:avLst/>
          </a:prstGeom>
        </p:spPr>
      </p:pic>
      <p:pic>
        <p:nvPicPr>
          <p:cNvPr id="4" name="Picture 3">
            <a:extLst>
              <a:ext uri="{FF2B5EF4-FFF2-40B4-BE49-F238E27FC236}">
                <a16:creationId xmlns:a16="http://schemas.microsoft.com/office/drawing/2014/main" xmlns="" id="{C90EBAA7-194A-4E38-89F2-629C4A467F36}"/>
              </a:ext>
            </a:extLst>
          </p:cNvPr>
          <p:cNvPicPr>
            <a:picLocks noChangeAspect="1"/>
          </p:cNvPicPr>
          <p:nvPr/>
        </p:nvPicPr>
        <p:blipFill>
          <a:blip r:embed="rId4">
            <a:extLst>
              <a:ext uri="{BEBA8EAE-BF5A-486C-A8C5-ECC9F3942E4B}">
                <a14:imgProps xmlns:a14="http://schemas.microsoft.com/office/drawing/2010/main">
                  <a14:imgLayer r:embed="rId5">
                    <a14:imgEffect>
                      <a14:saturation sat="200000"/>
                    </a14:imgEffect>
                  </a14:imgLayer>
                </a14:imgProps>
              </a:ext>
            </a:extLst>
          </a:blip>
          <a:stretch>
            <a:fillRect/>
          </a:stretch>
        </p:blipFill>
        <p:spPr>
          <a:xfrm>
            <a:off x="4583252" y="634220"/>
            <a:ext cx="4309228" cy="3881746"/>
          </a:xfrm>
          <a:prstGeom prst="rect">
            <a:avLst/>
          </a:prstGeom>
        </p:spPr>
      </p:pic>
    </p:spTree>
    <p:extLst>
      <p:ext uri="{BB962C8B-B14F-4D97-AF65-F5344CB8AC3E}">
        <p14:creationId xmlns:p14="http://schemas.microsoft.com/office/powerpoint/2010/main" val="7987154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B313B74-06C4-4589-A9B1-91BBD09DB4E4}"/>
              </a:ext>
            </a:extLst>
          </p:cNvPr>
          <p:cNvSpPr>
            <a:spLocks noGrp="1"/>
          </p:cNvSpPr>
          <p:nvPr>
            <p:ph type="ctrTitle"/>
          </p:nvPr>
        </p:nvSpPr>
        <p:spPr/>
        <p:txBody>
          <a:bodyPr lIns="68580" tIns="34290" rIns="68580" bIns="34290"/>
          <a:lstStyle/>
          <a:p>
            <a:r>
              <a:rPr lang="en-US" b="1" dirty="0"/>
              <a:t>US Monetary policy during Covid 19 </a:t>
            </a:r>
          </a:p>
        </p:txBody>
      </p:sp>
      <p:sp>
        <p:nvSpPr>
          <p:cNvPr id="4" name="Text Placeholder 3">
            <a:extLst>
              <a:ext uri="{FF2B5EF4-FFF2-40B4-BE49-F238E27FC236}">
                <a16:creationId xmlns:a16="http://schemas.microsoft.com/office/drawing/2014/main" xmlns="" id="{92CF32CB-01C3-4092-94AD-966E40D1623A}"/>
              </a:ext>
            </a:extLst>
          </p:cNvPr>
          <p:cNvSpPr>
            <a:spLocks noGrp="1"/>
          </p:cNvSpPr>
          <p:nvPr>
            <p:ph type="body" idx="4294967295"/>
          </p:nvPr>
        </p:nvSpPr>
        <p:spPr>
          <a:xfrm>
            <a:off x="395288" y="627064"/>
            <a:ext cx="4114800" cy="215900"/>
          </a:xfrm>
          <a:prstGeom prst="rect">
            <a:avLst/>
          </a:prstGeom>
        </p:spPr>
        <p:txBody>
          <a:bodyPr lIns="68580" tIns="34290" rIns="68580" bIns="34290" anchor="ctr">
            <a:normAutofit fontScale="92500" lnSpcReduction="20000"/>
          </a:bodyPr>
          <a:lstStyle/>
          <a:p>
            <a:pPr marL="0" indent="0">
              <a:buNone/>
            </a:pPr>
            <a:r>
              <a:rPr lang="en-US" sz="1200" b="1" dirty="0">
                <a:solidFill>
                  <a:srgbClr val="000099"/>
                </a:solidFill>
              </a:rPr>
              <a:t>Conventional Monetary Policy</a:t>
            </a:r>
          </a:p>
        </p:txBody>
      </p:sp>
      <p:sp>
        <p:nvSpPr>
          <p:cNvPr id="3" name="Content Placeholder 2">
            <a:extLst>
              <a:ext uri="{FF2B5EF4-FFF2-40B4-BE49-F238E27FC236}">
                <a16:creationId xmlns:a16="http://schemas.microsoft.com/office/drawing/2014/main" xmlns="" id="{F3977653-2EF0-4BE1-97DF-237206BEEE37}"/>
              </a:ext>
            </a:extLst>
          </p:cNvPr>
          <p:cNvSpPr>
            <a:spLocks noGrp="1"/>
          </p:cNvSpPr>
          <p:nvPr>
            <p:ph sz="half" idx="4294967295"/>
          </p:nvPr>
        </p:nvSpPr>
        <p:spPr>
          <a:xfrm>
            <a:off x="395288" y="845018"/>
            <a:ext cx="4114800" cy="2743200"/>
          </a:xfrm>
          <a:prstGeom prst="rect">
            <a:avLst/>
          </a:prstGeom>
          <a:solidFill>
            <a:schemeClr val="accent6">
              <a:lumMod val="20000"/>
              <a:lumOff val="80000"/>
            </a:schemeClr>
          </a:solidFill>
        </p:spPr>
        <p:txBody>
          <a:bodyPr lIns="68580" tIns="34290" rIns="68580" bIns="34290">
            <a:normAutofit/>
          </a:bodyPr>
          <a:lstStyle/>
          <a:p>
            <a:pPr>
              <a:buSzPct val="125000"/>
              <a:buFont typeface="Wingdings" pitchFamily="2" charset="2"/>
              <a:buChar char="§"/>
            </a:pPr>
            <a:r>
              <a:rPr lang="en-US" dirty="0">
                <a:solidFill>
                  <a:srgbClr val="000000"/>
                </a:solidFill>
              </a:rPr>
              <a:t>Zero Lower Bound Interest rates.</a:t>
            </a:r>
          </a:p>
          <a:p>
            <a:pPr>
              <a:buSzPct val="125000"/>
              <a:buFont typeface="Wingdings" pitchFamily="2" charset="2"/>
              <a:buChar char="§"/>
            </a:pPr>
            <a:r>
              <a:rPr lang="en-US" dirty="0">
                <a:solidFill>
                  <a:srgbClr val="000000"/>
                </a:solidFill>
              </a:rPr>
              <a:t>Liquidity support through market intervention in overnight repo markets.</a:t>
            </a:r>
          </a:p>
          <a:p>
            <a:pPr>
              <a:buSzPct val="125000"/>
              <a:buFont typeface="Wingdings" pitchFamily="2" charset="2"/>
              <a:buChar char="§"/>
            </a:pPr>
            <a:r>
              <a:rPr lang="en-US" dirty="0">
                <a:solidFill>
                  <a:srgbClr val="000000"/>
                </a:solidFill>
              </a:rPr>
              <a:t>Targeted emergency lending to stressed institutions</a:t>
            </a:r>
          </a:p>
          <a:p>
            <a:pPr>
              <a:buSzPct val="125000"/>
              <a:buFont typeface="Wingdings" pitchFamily="2" charset="2"/>
              <a:buChar char="§"/>
            </a:pPr>
            <a:r>
              <a:rPr lang="en-US" dirty="0">
                <a:solidFill>
                  <a:srgbClr val="000000"/>
                </a:solidFill>
              </a:rPr>
              <a:t>Currency Swaps with other central banks in need of dollars.</a:t>
            </a:r>
          </a:p>
          <a:p>
            <a:pPr>
              <a:buSzPct val="125000"/>
              <a:buFont typeface="Wingdings" pitchFamily="2" charset="2"/>
              <a:buChar char="§"/>
            </a:pPr>
            <a:endParaRPr lang="en-US" dirty="0">
              <a:solidFill>
                <a:srgbClr val="000000"/>
              </a:solidFill>
            </a:endParaRPr>
          </a:p>
          <a:p>
            <a:pPr>
              <a:buSzPct val="125000"/>
              <a:buFont typeface="Wingdings" pitchFamily="2" charset="2"/>
              <a:buChar char="§"/>
            </a:pPr>
            <a:endParaRPr lang="en-US" dirty="0">
              <a:solidFill>
                <a:srgbClr val="000000"/>
              </a:solidFill>
            </a:endParaRPr>
          </a:p>
          <a:p>
            <a:pPr>
              <a:buSzPct val="125000"/>
              <a:buFont typeface="Wingdings" pitchFamily="2" charset="2"/>
              <a:buChar char="§"/>
            </a:pPr>
            <a:endParaRPr lang="en-US" dirty="0">
              <a:solidFill>
                <a:srgbClr val="000000"/>
              </a:solidFill>
            </a:endParaRPr>
          </a:p>
        </p:txBody>
      </p:sp>
      <p:sp>
        <p:nvSpPr>
          <p:cNvPr id="6" name="Content Placeholder 5">
            <a:extLst>
              <a:ext uri="{FF2B5EF4-FFF2-40B4-BE49-F238E27FC236}">
                <a16:creationId xmlns:a16="http://schemas.microsoft.com/office/drawing/2014/main" xmlns="" id="{99951D1E-68FF-4A51-842E-33181E9FA549}"/>
              </a:ext>
            </a:extLst>
          </p:cNvPr>
          <p:cNvSpPr>
            <a:spLocks noGrp="1"/>
          </p:cNvSpPr>
          <p:nvPr>
            <p:ph sz="quarter" idx="4294967295"/>
          </p:nvPr>
        </p:nvSpPr>
        <p:spPr>
          <a:xfrm>
            <a:off x="4572000" y="845018"/>
            <a:ext cx="4114800" cy="2743200"/>
          </a:xfrm>
          <a:prstGeom prst="rect">
            <a:avLst/>
          </a:prstGeom>
          <a:solidFill>
            <a:schemeClr val="accent6">
              <a:lumMod val="20000"/>
              <a:lumOff val="80000"/>
            </a:schemeClr>
          </a:solidFill>
        </p:spPr>
        <p:txBody>
          <a:bodyPr lIns="68580" tIns="34290" rIns="68580" bIns="34290">
            <a:normAutofit/>
          </a:bodyPr>
          <a:lstStyle/>
          <a:p>
            <a:pPr>
              <a:buSzPct val="125000"/>
              <a:buFont typeface="Wingdings" pitchFamily="2" charset="2"/>
              <a:buChar char="§"/>
            </a:pPr>
            <a:r>
              <a:rPr lang="en-US" dirty="0">
                <a:solidFill>
                  <a:srgbClr val="000000"/>
                </a:solidFill>
              </a:rPr>
              <a:t>Purchase of Long Term Treasury Bonds</a:t>
            </a:r>
          </a:p>
          <a:p>
            <a:pPr>
              <a:buSzPct val="125000"/>
              <a:buFont typeface="Wingdings" pitchFamily="2" charset="2"/>
              <a:buChar char="§"/>
            </a:pPr>
            <a:r>
              <a:rPr lang="en-US" dirty="0">
                <a:solidFill>
                  <a:srgbClr val="000000"/>
                </a:solidFill>
              </a:rPr>
              <a:t>Purchase of Mortgage Based Securities</a:t>
            </a:r>
          </a:p>
          <a:p>
            <a:pPr>
              <a:buSzPct val="125000"/>
              <a:buFont typeface="Wingdings" pitchFamily="2" charset="2"/>
              <a:buChar char="§"/>
            </a:pPr>
            <a:r>
              <a:rPr lang="en-US" dirty="0">
                <a:solidFill>
                  <a:srgbClr val="000000"/>
                </a:solidFill>
              </a:rPr>
              <a:t>Interest paid on Excess Bank Reserves parked with the Fed at a spread above the FFR (repo) rate. In conventional monetary policy (such as that of the RBI) the reverse repo rate is lower than the repo rate.</a:t>
            </a:r>
          </a:p>
          <a:p>
            <a:pPr>
              <a:buSzPct val="125000"/>
              <a:buFont typeface="Wingdings" pitchFamily="2" charset="2"/>
              <a:buChar char="§"/>
            </a:pPr>
            <a:endParaRPr lang="en-US" dirty="0">
              <a:solidFill>
                <a:srgbClr val="000000"/>
              </a:solidFill>
            </a:endParaRPr>
          </a:p>
        </p:txBody>
      </p:sp>
      <p:sp>
        <p:nvSpPr>
          <p:cNvPr id="8" name="Text Placeholder 3">
            <a:extLst>
              <a:ext uri="{FF2B5EF4-FFF2-40B4-BE49-F238E27FC236}">
                <a16:creationId xmlns:a16="http://schemas.microsoft.com/office/drawing/2014/main" xmlns="" id="{92CF32CB-01C3-4092-94AD-966E40D1623A}"/>
              </a:ext>
            </a:extLst>
          </p:cNvPr>
          <p:cNvSpPr txBox="1">
            <a:spLocks/>
          </p:cNvSpPr>
          <p:nvPr/>
        </p:nvSpPr>
        <p:spPr>
          <a:xfrm>
            <a:off x="4572000" y="627063"/>
            <a:ext cx="4114800" cy="215900"/>
          </a:xfrm>
          <a:prstGeom prst="rect">
            <a:avLst/>
          </a:prstGeom>
        </p:spPr>
        <p:txBody>
          <a:bodyPr lIns="68580" tIns="34290" rIns="68580" bIns="34290" anchor="ctr">
            <a:noAutofit/>
          </a:bodyPr>
          <a:lstStyle>
            <a:lvl1pPr marL="342900" indent="-342900" algn="l" defTabSz="914400" rtl="0" eaLnBrk="1" latinLnBrk="0" hangingPunct="1">
              <a:spcBef>
                <a:spcPct val="20000"/>
              </a:spcBef>
              <a:buFont typeface="Arial" pitchFamily="34" charset="0"/>
              <a:buChar char="•"/>
              <a:defRPr sz="1400" kern="1200">
                <a:solidFill>
                  <a:schemeClr val="bg1">
                    <a:lumMod val="6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1200" kern="1200">
                <a:solidFill>
                  <a:schemeClr val="bg1">
                    <a:lumMod val="6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100" kern="1200">
                <a:solidFill>
                  <a:schemeClr val="bg1">
                    <a:lumMod val="6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050" kern="1200">
                <a:solidFill>
                  <a:schemeClr val="bg1">
                    <a:lumMod val="6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050" kern="1200">
                <a:solidFill>
                  <a:schemeClr val="bg1">
                    <a:lumMod val="6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1200" b="1" dirty="0">
                <a:solidFill>
                  <a:srgbClr val="000099"/>
                </a:solidFill>
              </a:rPr>
              <a:t>QE and MMT</a:t>
            </a:r>
          </a:p>
        </p:txBody>
      </p:sp>
    </p:spTree>
    <p:extLst>
      <p:ext uri="{BB962C8B-B14F-4D97-AF65-F5344CB8AC3E}">
        <p14:creationId xmlns:p14="http://schemas.microsoft.com/office/powerpoint/2010/main" val="212185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946B411-C912-44F4-A918-6B3A718171BF}"/>
              </a:ext>
            </a:extLst>
          </p:cNvPr>
          <p:cNvSpPr>
            <a:spLocks noGrp="1"/>
          </p:cNvSpPr>
          <p:nvPr>
            <p:ph type="ctrTitle"/>
          </p:nvPr>
        </p:nvSpPr>
        <p:spPr/>
        <p:txBody>
          <a:bodyPr lIns="68580" tIns="34290" rIns="68580" bIns="34290">
            <a:normAutofit fontScale="90000"/>
          </a:bodyPr>
          <a:lstStyle/>
          <a:p>
            <a:r>
              <a:rPr lang="en-US" sz="2700" b="1" dirty="0" err="1"/>
              <a:t>Atma</a:t>
            </a:r>
            <a:r>
              <a:rPr lang="en-US" sz="2700" b="1" dirty="0"/>
              <a:t> </a:t>
            </a:r>
            <a:r>
              <a:rPr lang="en-US" sz="2700" b="1" dirty="0" err="1"/>
              <a:t>Nirbhar</a:t>
            </a:r>
            <a:r>
              <a:rPr lang="en-US" sz="2700" b="1" dirty="0"/>
              <a:t> Bharat Abhiyan Covid 19 Stimulus Package </a:t>
            </a:r>
          </a:p>
        </p:txBody>
      </p:sp>
      <p:sp>
        <p:nvSpPr>
          <p:cNvPr id="4" name="Content Placeholder 3">
            <a:extLst>
              <a:ext uri="{FF2B5EF4-FFF2-40B4-BE49-F238E27FC236}">
                <a16:creationId xmlns:a16="http://schemas.microsoft.com/office/drawing/2014/main" xmlns="" id="{FC47C649-6A5B-4148-81D5-5FF133E0F3D5}"/>
              </a:ext>
            </a:extLst>
          </p:cNvPr>
          <p:cNvSpPr>
            <a:spLocks noGrp="1"/>
          </p:cNvSpPr>
          <p:nvPr>
            <p:ph sz="half" idx="4294967295"/>
          </p:nvPr>
        </p:nvSpPr>
        <p:spPr>
          <a:xfrm>
            <a:off x="395288" y="842963"/>
            <a:ext cx="4114800" cy="3200400"/>
          </a:xfrm>
          <a:prstGeom prst="rect">
            <a:avLst/>
          </a:prstGeom>
          <a:solidFill>
            <a:schemeClr val="accent6">
              <a:lumMod val="20000"/>
              <a:lumOff val="80000"/>
            </a:schemeClr>
          </a:solidFill>
        </p:spPr>
        <p:txBody>
          <a:bodyPr lIns="68580" tIns="34290" rIns="68580" bIns="34290">
            <a:normAutofit/>
          </a:bodyPr>
          <a:lstStyle/>
          <a:p>
            <a:pPr>
              <a:buSzPct val="125000"/>
              <a:buFont typeface="Wingdings" pitchFamily="2" charset="2"/>
              <a:buChar char="§"/>
            </a:pPr>
            <a:r>
              <a:rPr lang="en-US" dirty="0">
                <a:solidFill>
                  <a:srgbClr val="000000"/>
                </a:solidFill>
              </a:rPr>
              <a:t>RBI Liquidity Injections (LTRO, OMO, CRR cut </a:t>
            </a:r>
            <a:r>
              <a:rPr lang="en-US" dirty="0" err="1">
                <a:solidFill>
                  <a:srgbClr val="000000"/>
                </a:solidFill>
              </a:rPr>
              <a:t>etc</a:t>
            </a:r>
            <a:r>
              <a:rPr lang="en-US" dirty="0">
                <a:solidFill>
                  <a:srgbClr val="000000"/>
                </a:solidFill>
              </a:rPr>
              <a:t>)  50% (5% of GDP)</a:t>
            </a:r>
          </a:p>
          <a:p>
            <a:pPr>
              <a:buSzPct val="125000"/>
              <a:buFont typeface="Wingdings" pitchFamily="2" charset="2"/>
              <a:buChar char="§"/>
            </a:pPr>
            <a:r>
              <a:rPr lang="en-US" dirty="0">
                <a:solidFill>
                  <a:srgbClr val="000000"/>
                </a:solidFill>
              </a:rPr>
              <a:t>Credit to MSMEs </a:t>
            </a:r>
            <a:r>
              <a:rPr lang="en-US" dirty="0" err="1">
                <a:solidFill>
                  <a:srgbClr val="000000"/>
                </a:solidFill>
              </a:rPr>
              <a:t>etc</a:t>
            </a:r>
            <a:r>
              <a:rPr lang="en-US" dirty="0">
                <a:solidFill>
                  <a:srgbClr val="000000"/>
                </a:solidFill>
              </a:rPr>
              <a:t> 25% (2.5% of GDP)</a:t>
            </a:r>
          </a:p>
          <a:p>
            <a:pPr>
              <a:buSzPct val="125000"/>
              <a:buFont typeface="Wingdings" pitchFamily="2" charset="2"/>
              <a:buChar char="§"/>
            </a:pPr>
            <a:r>
              <a:rPr lang="en-US" dirty="0">
                <a:solidFill>
                  <a:srgbClr val="000000"/>
                </a:solidFill>
              </a:rPr>
              <a:t>DBT, NREGA, Bank recap, Tax breaks, Health </a:t>
            </a:r>
            <a:r>
              <a:rPr lang="en-US" dirty="0" err="1">
                <a:solidFill>
                  <a:srgbClr val="000000"/>
                </a:solidFill>
              </a:rPr>
              <a:t>etc</a:t>
            </a:r>
            <a:r>
              <a:rPr lang="en-US" dirty="0">
                <a:solidFill>
                  <a:srgbClr val="000000"/>
                </a:solidFill>
              </a:rPr>
              <a:t>: 25% (2.5% of GDP)</a:t>
            </a:r>
          </a:p>
          <a:p>
            <a:pPr marL="630238" lvl="1">
              <a:buFont typeface="Wingdings" pitchFamily="2" charset="2"/>
              <a:buChar char="Ø"/>
            </a:pPr>
            <a:r>
              <a:rPr lang="en-US" sz="1400" dirty="0">
                <a:solidFill>
                  <a:srgbClr val="000000"/>
                </a:solidFill>
              </a:rPr>
              <a:t>Difficult to separate new commitments and frontloading of what is already budgeted. </a:t>
            </a:r>
          </a:p>
          <a:p>
            <a:pPr marL="630238" lvl="1">
              <a:buFont typeface="Wingdings" pitchFamily="2" charset="2"/>
              <a:buChar char="Ø"/>
            </a:pPr>
            <a:r>
              <a:rPr lang="en-US" sz="1400" dirty="0">
                <a:solidFill>
                  <a:srgbClr val="000000"/>
                </a:solidFill>
              </a:rPr>
              <a:t>No equivalent of the Paycheck Protection Programme (PPP) that comprises a major share (670 billion currently) of the US </a:t>
            </a:r>
            <a:r>
              <a:rPr lang="en-US" sz="1400" dirty="0" smtClean="0">
                <a:solidFill>
                  <a:srgbClr val="000000"/>
                </a:solidFill>
              </a:rPr>
              <a:t>package</a:t>
            </a:r>
            <a:endParaRPr lang="en-US" sz="1400" dirty="0">
              <a:solidFill>
                <a:srgbClr val="000000"/>
              </a:solidFill>
            </a:endParaRPr>
          </a:p>
        </p:txBody>
      </p:sp>
      <p:sp>
        <p:nvSpPr>
          <p:cNvPr id="6" name="Content Placeholder 5">
            <a:extLst>
              <a:ext uri="{FF2B5EF4-FFF2-40B4-BE49-F238E27FC236}">
                <a16:creationId xmlns:a16="http://schemas.microsoft.com/office/drawing/2014/main" xmlns="" id="{63FF54A3-BB44-43BF-8291-1491F9A40F80}"/>
              </a:ext>
            </a:extLst>
          </p:cNvPr>
          <p:cNvSpPr>
            <a:spLocks noGrp="1"/>
          </p:cNvSpPr>
          <p:nvPr>
            <p:ph sz="quarter" idx="4294967295"/>
          </p:nvPr>
        </p:nvSpPr>
        <p:spPr>
          <a:xfrm>
            <a:off x="4573332" y="844840"/>
            <a:ext cx="4114800" cy="3200400"/>
          </a:xfrm>
          <a:prstGeom prst="rect">
            <a:avLst/>
          </a:prstGeom>
          <a:solidFill>
            <a:schemeClr val="accent6">
              <a:lumMod val="20000"/>
              <a:lumOff val="80000"/>
            </a:schemeClr>
          </a:solidFill>
        </p:spPr>
        <p:txBody>
          <a:bodyPr lIns="68580" tIns="34290" rIns="68580" bIns="34290">
            <a:normAutofit/>
          </a:bodyPr>
          <a:lstStyle/>
          <a:p>
            <a:pPr>
              <a:buSzPct val="125000"/>
              <a:buFont typeface="Wingdings" pitchFamily="2" charset="2"/>
              <a:buChar char="§"/>
            </a:pPr>
            <a:r>
              <a:rPr lang="en-US" dirty="0">
                <a:solidFill>
                  <a:srgbClr val="000000"/>
                </a:solidFill>
              </a:rPr>
              <a:t>US Fed liquidity support : 40% (10% of GDP)</a:t>
            </a:r>
          </a:p>
          <a:p>
            <a:pPr>
              <a:buSzPct val="125000"/>
              <a:buFont typeface="Wingdings" pitchFamily="2" charset="2"/>
              <a:buChar char="§"/>
            </a:pPr>
            <a:r>
              <a:rPr lang="en-US" dirty="0">
                <a:solidFill>
                  <a:srgbClr val="000000"/>
                </a:solidFill>
              </a:rPr>
              <a:t>Treasury loans and credit guarantees: 20% (5% of GDP)</a:t>
            </a:r>
          </a:p>
          <a:p>
            <a:pPr>
              <a:buSzPct val="125000"/>
              <a:buFont typeface="Wingdings" pitchFamily="2" charset="2"/>
              <a:buChar char="§"/>
            </a:pPr>
            <a:r>
              <a:rPr lang="en-US" dirty="0">
                <a:solidFill>
                  <a:srgbClr val="000000"/>
                </a:solidFill>
              </a:rPr>
              <a:t>Direct Fiscal Support 40% (10% of GDP</a:t>
            </a:r>
          </a:p>
        </p:txBody>
      </p:sp>
      <p:sp>
        <p:nvSpPr>
          <p:cNvPr id="8" name="Text Placeholder 3">
            <a:extLst>
              <a:ext uri="{FF2B5EF4-FFF2-40B4-BE49-F238E27FC236}">
                <a16:creationId xmlns:a16="http://schemas.microsoft.com/office/drawing/2014/main" xmlns="" id="{92CF32CB-01C3-4092-94AD-966E40D1623A}"/>
              </a:ext>
            </a:extLst>
          </p:cNvPr>
          <p:cNvSpPr txBox="1">
            <a:spLocks/>
          </p:cNvSpPr>
          <p:nvPr/>
        </p:nvSpPr>
        <p:spPr>
          <a:xfrm>
            <a:off x="395288" y="627064"/>
            <a:ext cx="3868738" cy="215900"/>
          </a:xfrm>
          <a:prstGeom prst="rect">
            <a:avLst/>
          </a:prstGeom>
        </p:spPr>
        <p:txBody>
          <a:bodyPr lIns="68580" tIns="34290" rIns="68580" bIns="34290" anchor="ctr">
            <a:noAutofit/>
          </a:bodyPr>
          <a:lstStyle>
            <a:defPPr>
              <a:defRPr lang="en-US"/>
            </a:defPPr>
            <a:lvl1pPr indent="0">
              <a:spcBef>
                <a:spcPct val="20000"/>
              </a:spcBef>
              <a:buFont typeface="Arial" pitchFamily="34" charset="0"/>
              <a:buNone/>
              <a:defRPr sz="1200" b="1">
                <a:solidFill>
                  <a:srgbClr val="000000"/>
                </a:solidFill>
              </a:defRPr>
            </a:lvl1pPr>
            <a:lvl2pPr marL="742950" indent="-285750">
              <a:spcBef>
                <a:spcPct val="20000"/>
              </a:spcBef>
              <a:buFont typeface="Arial" pitchFamily="34" charset="0"/>
              <a:buChar char="–"/>
              <a:defRPr sz="1200">
                <a:solidFill>
                  <a:schemeClr val="bg1">
                    <a:lumMod val="65000"/>
                  </a:schemeClr>
                </a:solidFill>
              </a:defRPr>
            </a:lvl2pPr>
            <a:lvl3pPr marL="1143000" indent="-228600">
              <a:spcBef>
                <a:spcPct val="20000"/>
              </a:spcBef>
              <a:buFont typeface="Arial" pitchFamily="34" charset="0"/>
              <a:buChar char="•"/>
              <a:defRPr sz="1100">
                <a:solidFill>
                  <a:schemeClr val="bg1">
                    <a:lumMod val="65000"/>
                  </a:schemeClr>
                </a:solidFill>
              </a:defRPr>
            </a:lvl3pPr>
            <a:lvl4pPr marL="1600200" indent="-228600">
              <a:spcBef>
                <a:spcPct val="20000"/>
              </a:spcBef>
              <a:buFont typeface="Arial" pitchFamily="34" charset="0"/>
              <a:buChar char="–"/>
              <a:defRPr sz="1050">
                <a:solidFill>
                  <a:schemeClr val="bg1">
                    <a:lumMod val="65000"/>
                  </a:schemeClr>
                </a:solidFill>
              </a:defRPr>
            </a:lvl4pPr>
            <a:lvl5pPr marL="2057400" indent="-228600">
              <a:spcBef>
                <a:spcPct val="20000"/>
              </a:spcBef>
              <a:buFont typeface="Arial" pitchFamily="34" charset="0"/>
              <a:buChar char="»"/>
              <a:defRPr sz="1050">
                <a:solidFill>
                  <a:schemeClr val="bg1">
                    <a:lumMod val="65000"/>
                  </a:schemeClr>
                </a:solidFill>
              </a:defRPr>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r>
              <a:rPr lang="en-US" dirty="0">
                <a:solidFill>
                  <a:srgbClr val="000099"/>
                </a:solidFill>
              </a:rPr>
              <a:t>India: 20 lakh </a:t>
            </a:r>
            <a:r>
              <a:rPr lang="en-US" dirty="0" err="1">
                <a:solidFill>
                  <a:srgbClr val="000099"/>
                </a:solidFill>
              </a:rPr>
              <a:t>Crores</a:t>
            </a:r>
            <a:r>
              <a:rPr lang="en-US" dirty="0">
                <a:solidFill>
                  <a:srgbClr val="000099"/>
                </a:solidFill>
              </a:rPr>
              <a:t> (10% of GDP)</a:t>
            </a:r>
          </a:p>
        </p:txBody>
      </p:sp>
      <p:sp>
        <p:nvSpPr>
          <p:cNvPr id="9" name="Text Placeholder 3">
            <a:extLst>
              <a:ext uri="{FF2B5EF4-FFF2-40B4-BE49-F238E27FC236}">
                <a16:creationId xmlns:a16="http://schemas.microsoft.com/office/drawing/2014/main" xmlns="" id="{92CF32CB-01C3-4092-94AD-966E40D1623A}"/>
              </a:ext>
            </a:extLst>
          </p:cNvPr>
          <p:cNvSpPr txBox="1">
            <a:spLocks/>
          </p:cNvSpPr>
          <p:nvPr/>
        </p:nvSpPr>
        <p:spPr>
          <a:xfrm>
            <a:off x="4572000" y="627063"/>
            <a:ext cx="3868738" cy="215900"/>
          </a:xfrm>
          <a:prstGeom prst="rect">
            <a:avLst/>
          </a:prstGeom>
        </p:spPr>
        <p:txBody>
          <a:bodyPr lIns="68580" tIns="34290" rIns="68580" bIns="34290" anchor="ctr">
            <a:noAutofit/>
          </a:bodyPr>
          <a:lstStyle>
            <a:lvl1pPr marL="342900" indent="-342900" algn="l" defTabSz="914400" rtl="0" eaLnBrk="1" latinLnBrk="0" hangingPunct="1">
              <a:spcBef>
                <a:spcPct val="20000"/>
              </a:spcBef>
              <a:buFont typeface="Arial" pitchFamily="34" charset="0"/>
              <a:buChar char="•"/>
              <a:defRPr sz="1400" kern="1200">
                <a:solidFill>
                  <a:schemeClr val="bg1">
                    <a:lumMod val="6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1200" kern="1200">
                <a:solidFill>
                  <a:schemeClr val="bg1">
                    <a:lumMod val="6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100" kern="1200">
                <a:solidFill>
                  <a:schemeClr val="bg1">
                    <a:lumMod val="6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050" kern="1200">
                <a:solidFill>
                  <a:schemeClr val="bg1">
                    <a:lumMod val="6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050" kern="1200">
                <a:solidFill>
                  <a:schemeClr val="bg1">
                    <a:lumMod val="6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1200" b="1" dirty="0">
                <a:solidFill>
                  <a:srgbClr val="000099"/>
                </a:solidFill>
              </a:rPr>
              <a:t>US: $ 5 trillion (25% of GDP)</a:t>
            </a:r>
          </a:p>
        </p:txBody>
      </p:sp>
    </p:spTree>
    <p:extLst>
      <p:ext uri="{BB962C8B-B14F-4D97-AF65-F5344CB8AC3E}">
        <p14:creationId xmlns:p14="http://schemas.microsoft.com/office/powerpoint/2010/main" val="1614569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xmlns="" id="{D2DE0A03-8B4F-43E5-9C88-80F6CF0ECFC0}"/>
              </a:ext>
            </a:extLst>
          </p:cNvPr>
          <p:cNvSpPr>
            <a:spLocks noGrp="1"/>
          </p:cNvSpPr>
          <p:nvPr>
            <p:ph type="ctrTitle"/>
          </p:nvPr>
        </p:nvSpPr>
        <p:spPr/>
        <p:txBody>
          <a:bodyPr/>
          <a:lstStyle/>
          <a:p>
            <a:r>
              <a:rPr lang="en-US" b="1" dirty="0"/>
              <a:t>Indian Monetary Policy During Covid 19 </a:t>
            </a:r>
          </a:p>
        </p:txBody>
      </p:sp>
      <p:sp>
        <p:nvSpPr>
          <p:cNvPr id="8" name="Content Placeholder 7">
            <a:extLst>
              <a:ext uri="{FF2B5EF4-FFF2-40B4-BE49-F238E27FC236}">
                <a16:creationId xmlns:a16="http://schemas.microsoft.com/office/drawing/2014/main" xmlns="" id="{E1AD942D-5554-47F2-8AFC-664BC3141D9D}"/>
              </a:ext>
            </a:extLst>
          </p:cNvPr>
          <p:cNvSpPr>
            <a:spLocks noGrp="1"/>
          </p:cNvSpPr>
          <p:nvPr>
            <p:ph sz="half" idx="4294967295"/>
          </p:nvPr>
        </p:nvSpPr>
        <p:spPr>
          <a:xfrm>
            <a:off x="395288" y="627063"/>
            <a:ext cx="5184824" cy="3888903"/>
          </a:xfrm>
          <a:prstGeom prst="rect">
            <a:avLst/>
          </a:prstGeom>
          <a:solidFill>
            <a:schemeClr val="accent6">
              <a:lumMod val="20000"/>
              <a:lumOff val="80000"/>
            </a:schemeClr>
          </a:solidFill>
        </p:spPr>
        <p:txBody>
          <a:bodyPr lIns="68580" tIns="34290" rIns="68580" bIns="34290">
            <a:normAutofit fontScale="92500"/>
          </a:bodyPr>
          <a:lstStyle/>
          <a:p>
            <a:pPr>
              <a:lnSpc>
                <a:spcPct val="120000"/>
              </a:lnSpc>
              <a:spcBef>
                <a:spcPts val="0"/>
              </a:spcBef>
              <a:buSzPct val="125000"/>
              <a:buFont typeface="Wingdings" pitchFamily="2" charset="2"/>
              <a:buChar char="§"/>
            </a:pPr>
            <a:r>
              <a:rPr lang="en-US" dirty="0">
                <a:solidFill>
                  <a:srgbClr val="000000"/>
                </a:solidFill>
              </a:rPr>
              <a:t>Liquidity support 5% of GDP</a:t>
            </a:r>
          </a:p>
          <a:p>
            <a:pPr>
              <a:lnSpc>
                <a:spcPct val="120000"/>
              </a:lnSpc>
              <a:spcBef>
                <a:spcPts val="0"/>
              </a:spcBef>
              <a:buSzPct val="125000"/>
              <a:buFont typeface="Wingdings" pitchFamily="2" charset="2"/>
              <a:buChar char="§"/>
            </a:pPr>
            <a:r>
              <a:rPr lang="en-US" dirty="0">
                <a:solidFill>
                  <a:srgbClr val="000000"/>
                </a:solidFill>
              </a:rPr>
              <a:t>Repo rate lowered by 200 BP over the last 12 months, from 6% to 4%, and by 115 BP since March 2020.</a:t>
            </a:r>
          </a:p>
          <a:p>
            <a:pPr>
              <a:lnSpc>
                <a:spcPct val="120000"/>
              </a:lnSpc>
              <a:spcBef>
                <a:spcPts val="0"/>
              </a:spcBef>
              <a:buSzPct val="125000"/>
              <a:buFont typeface="Wingdings" pitchFamily="2" charset="2"/>
              <a:buChar char="§"/>
            </a:pPr>
            <a:r>
              <a:rPr lang="en-US" dirty="0">
                <a:solidFill>
                  <a:srgbClr val="000000"/>
                </a:solidFill>
              </a:rPr>
              <a:t>Reduction in the real repo rate (using the average of CPI-WPI) has however been marginal. </a:t>
            </a:r>
          </a:p>
          <a:p>
            <a:pPr>
              <a:lnSpc>
                <a:spcPct val="120000"/>
              </a:lnSpc>
              <a:spcBef>
                <a:spcPts val="0"/>
              </a:spcBef>
              <a:buSzPct val="125000"/>
              <a:buFont typeface="Wingdings" pitchFamily="2" charset="2"/>
              <a:buChar char="§"/>
            </a:pPr>
            <a:r>
              <a:rPr lang="en-US" dirty="0">
                <a:solidFill>
                  <a:srgbClr val="000000"/>
                </a:solidFill>
              </a:rPr>
              <a:t>Current real Repo at levels comparable with that 4-5 years ago? (YoY CPI March 2020: 5.8%; WPI May: 2020 -3.2%)</a:t>
            </a:r>
          </a:p>
          <a:p>
            <a:pPr>
              <a:lnSpc>
                <a:spcPct val="120000"/>
              </a:lnSpc>
              <a:spcBef>
                <a:spcPts val="0"/>
              </a:spcBef>
              <a:buSzPct val="125000"/>
              <a:buFont typeface="Wingdings" pitchFamily="2" charset="2"/>
              <a:buChar char="§"/>
            </a:pPr>
            <a:r>
              <a:rPr lang="en-US" dirty="0">
                <a:solidFill>
                  <a:srgbClr val="000000"/>
                </a:solidFill>
              </a:rPr>
              <a:t>Administered small savings interest rates blunt transmission at the lower end.</a:t>
            </a:r>
          </a:p>
          <a:p>
            <a:pPr>
              <a:lnSpc>
                <a:spcPct val="120000"/>
              </a:lnSpc>
              <a:spcBef>
                <a:spcPts val="0"/>
              </a:spcBef>
              <a:buSzPct val="125000"/>
              <a:buFont typeface="Wingdings" pitchFamily="2" charset="2"/>
              <a:buChar char="§"/>
            </a:pPr>
            <a:r>
              <a:rPr lang="en-US" dirty="0">
                <a:solidFill>
                  <a:srgbClr val="000000"/>
                </a:solidFill>
              </a:rPr>
              <a:t>Overhang of NPAs hinder transmission of lower rates to supply of bank lending. </a:t>
            </a:r>
          </a:p>
          <a:p>
            <a:pPr>
              <a:lnSpc>
                <a:spcPct val="120000"/>
              </a:lnSpc>
              <a:spcBef>
                <a:spcPts val="0"/>
              </a:spcBef>
              <a:buSzPct val="125000"/>
              <a:buFont typeface="Wingdings" pitchFamily="2" charset="2"/>
              <a:buChar char="§"/>
            </a:pPr>
            <a:r>
              <a:rPr lang="en-US" dirty="0">
                <a:solidFill>
                  <a:srgbClr val="000000"/>
                </a:solidFill>
              </a:rPr>
              <a:t>Uncertainty in demand going forward constraining demand for credit. </a:t>
            </a:r>
          </a:p>
          <a:p>
            <a:pPr>
              <a:lnSpc>
                <a:spcPct val="120000"/>
              </a:lnSpc>
              <a:spcBef>
                <a:spcPts val="0"/>
              </a:spcBef>
              <a:buSzPct val="125000"/>
              <a:buFont typeface="Wingdings" pitchFamily="2" charset="2"/>
              <a:buChar char="§"/>
            </a:pPr>
            <a:r>
              <a:rPr lang="en-US" dirty="0">
                <a:solidFill>
                  <a:srgbClr val="000000"/>
                </a:solidFill>
              </a:rPr>
              <a:t>Bank credit shrank by 1.1% between Dec 20, 2019 and June 5, 2020</a:t>
            </a:r>
          </a:p>
          <a:p>
            <a:pPr>
              <a:lnSpc>
                <a:spcPct val="120000"/>
              </a:lnSpc>
              <a:spcBef>
                <a:spcPts val="0"/>
              </a:spcBef>
              <a:buSzPct val="125000"/>
              <a:buFont typeface="Wingdings" pitchFamily="2" charset="2"/>
              <a:buChar char="§"/>
            </a:pPr>
            <a:r>
              <a:rPr lang="en-US" dirty="0">
                <a:solidFill>
                  <a:srgbClr val="000000"/>
                </a:solidFill>
              </a:rPr>
              <a:t>Rupee securities held by RBI rose from Rs. 6.3 lakh crores in Dec 2017, to 8 lakh crores in Dec 2018, to 10 lakh crores in Dec 2019 and stood at 11.8 lakh crores as of June 5, 2020, doubling in just 2.5 years</a:t>
            </a:r>
          </a:p>
        </p:txBody>
      </p:sp>
      <p:graphicFrame>
        <p:nvGraphicFramePr>
          <p:cNvPr id="12" name="Content Placeholder 11">
            <a:extLst>
              <a:ext uri="{FF2B5EF4-FFF2-40B4-BE49-F238E27FC236}">
                <a16:creationId xmlns:a16="http://schemas.microsoft.com/office/drawing/2014/main" xmlns="" id="{D70EFE31-EAC0-4719-AE02-373768552FC0}"/>
              </a:ext>
            </a:extLst>
          </p:cNvPr>
          <p:cNvGraphicFramePr>
            <a:graphicFrameLocks noGrp="1"/>
          </p:cNvGraphicFramePr>
          <p:nvPr>
            <p:ph sz="half" idx="4294967295"/>
            <p:extLst>
              <p:ext uri="{D42A27DB-BD31-4B8C-83A1-F6EECF244321}">
                <p14:modId xmlns:p14="http://schemas.microsoft.com/office/powerpoint/2010/main" val="185925384"/>
              </p:ext>
            </p:extLst>
          </p:nvPr>
        </p:nvGraphicFramePr>
        <p:xfrm>
          <a:off x="5652119" y="627063"/>
          <a:ext cx="3056119" cy="3786455"/>
        </p:xfrm>
        <a:graphic>
          <a:graphicData uri="http://schemas.openxmlformats.org/drawingml/2006/table">
            <a:tbl>
              <a:tblPr>
                <a:tableStyleId>{5C22544A-7EE6-4342-B048-85BDC9FD1C3A}</a:tableStyleId>
              </a:tblPr>
              <a:tblGrid>
                <a:gridCol w="801898">
                  <a:extLst>
                    <a:ext uri="{9D8B030D-6E8A-4147-A177-3AD203B41FA5}">
                      <a16:colId xmlns:a16="http://schemas.microsoft.com/office/drawing/2014/main" xmlns="" val="3255176188"/>
                    </a:ext>
                  </a:extLst>
                </a:gridCol>
                <a:gridCol w="751407">
                  <a:extLst>
                    <a:ext uri="{9D8B030D-6E8A-4147-A177-3AD203B41FA5}">
                      <a16:colId xmlns:a16="http://schemas.microsoft.com/office/drawing/2014/main" xmlns="" val="1150665368"/>
                    </a:ext>
                  </a:extLst>
                </a:gridCol>
                <a:gridCol w="751407">
                  <a:extLst>
                    <a:ext uri="{9D8B030D-6E8A-4147-A177-3AD203B41FA5}">
                      <a16:colId xmlns:a16="http://schemas.microsoft.com/office/drawing/2014/main" xmlns="" val="597125516"/>
                    </a:ext>
                  </a:extLst>
                </a:gridCol>
                <a:gridCol w="751407">
                  <a:extLst>
                    <a:ext uri="{9D8B030D-6E8A-4147-A177-3AD203B41FA5}">
                      <a16:colId xmlns:a16="http://schemas.microsoft.com/office/drawing/2014/main" xmlns="" val="2624857293"/>
                    </a:ext>
                  </a:extLst>
                </a:gridCol>
              </a:tblGrid>
              <a:tr h="216495">
                <a:tc>
                  <a:txBody>
                    <a:bodyPr/>
                    <a:lstStyle/>
                    <a:p>
                      <a:pPr algn="l" fontAlgn="b"/>
                      <a:endParaRPr lang="en-US" sz="1000" b="1" i="0" u="none" strike="noStrike" dirty="0">
                        <a:solidFill>
                          <a:srgbClr val="000099"/>
                        </a:solidFill>
                        <a:effectLst/>
                        <a:latin typeface="Tahoma" panose="020B0604030504040204" pitchFamily="34" charset="0"/>
                      </a:endParaRPr>
                    </a:p>
                  </a:txBody>
                  <a:tcPr marL="7144" marR="7144" marT="7144" marB="0" anchor="ct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solidFill>
                      <a:schemeClr val="accent6">
                        <a:lumMod val="20000"/>
                        <a:lumOff val="80000"/>
                      </a:schemeClr>
                    </a:solidFill>
                  </a:tcPr>
                </a:tc>
                <a:tc>
                  <a:txBody>
                    <a:bodyPr/>
                    <a:lstStyle/>
                    <a:p>
                      <a:pPr algn="ctr" fontAlgn="b"/>
                      <a:r>
                        <a:rPr lang="en-US" sz="1000" b="1" u="none" strike="noStrike" dirty="0">
                          <a:solidFill>
                            <a:srgbClr val="000099"/>
                          </a:solidFill>
                          <a:effectLst/>
                        </a:rPr>
                        <a:t>Average </a:t>
                      </a:r>
                      <a:endParaRPr lang="en-US" sz="1000" b="1" u="none" strike="noStrike" dirty="0" smtClean="0">
                        <a:solidFill>
                          <a:srgbClr val="000099"/>
                        </a:solidFill>
                        <a:effectLst/>
                      </a:endParaRPr>
                    </a:p>
                    <a:p>
                      <a:pPr algn="ctr" fontAlgn="b"/>
                      <a:r>
                        <a:rPr lang="en-US" sz="1000" b="1" u="none" strike="noStrike" dirty="0" smtClean="0">
                          <a:solidFill>
                            <a:srgbClr val="000099"/>
                          </a:solidFill>
                          <a:effectLst/>
                        </a:rPr>
                        <a:t>repo </a:t>
                      </a:r>
                      <a:r>
                        <a:rPr lang="en-US" sz="1000" b="1" u="none" strike="noStrike" dirty="0">
                          <a:solidFill>
                            <a:srgbClr val="000099"/>
                          </a:solidFill>
                          <a:effectLst/>
                        </a:rPr>
                        <a:t>rate</a:t>
                      </a:r>
                      <a:endParaRPr lang="en-US" sz="1000" b="1" i="0" u="none" strike="noStrike" dirty="0">
                        <a:solidFill>
                          <a:srgbClr val="000099"/>
                        </a:solidFill>
                        <a:effectLst/>
                        <a:latin typeface="Tahoma" panose="020B0604030504040204" pitchFamily="34" charset="0"/>
                      </a:endParaRPr>
                    </a:p>
                  </a:txBody>
                  <a:tcPr marL="7144" marR="7144" marT="7144" marB="0" anchor="ct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solidFill>
                      <a:schemeClr val="accent6">
                        <a:lumMod val="20000"/>
                        <a:lumOff val="80000"/>
                      </a:schemeClr>
                    </a:solidFill>
                  </a:tcPr>
                </a:tc>
                <a:tc>
                  <a:txBody>
                    <a:bodyPr/>
                    <a:lstStyle/>
                    <a:p>
                      <a:pPr algn="ctr" fontAlgn="b"/>
                      <a:r>
                        <a:rPr lang="en-US" sz="1000" b="1" u="none" strike="noStrike" dirty="0">
                          <a:solidFill>
                            <a:srgbClr val="000099"/>
                          </a:solidFill>
                          <a:effectLst/>
                        </a:rPr>
                        <a:t>Average </a:t>
                      </a:r>
                      <a:r>
                        <a:rPr lang="en-US" sz="1000" b="1" u="none" strike="noStrike" dirty="0" smtClean="0">
                          <a:solidFill>
                            <a:srgbClr val="000099"/>
                          </a:solidFill>
                          <a:effectLst/>
                        </a:rPr>
                        <a:t>of</a:t>
                      </a:r>
                    </a:p>
                    <a:p>
                      <a:pPr algn="ctr" fontAlgn="b"/>
                      <a:r>
                        <a:rPr lang="en-US" sz="1000" b="1" u="none" strike="noStrike" dirty="0" smtClean="0">
                          <a:solidFill>
                            <a:srgbClr val="000099"/>
                          </a:solidFill>
                          <a:effectLst/>
                        </a:rPr>
                        <a:t> </a:t>
                      </a:r>
                      <a:r>
                        <a:rPr lang="en-US" sz="1000" b="1" u="none" strike="noStrike" dirty="0">
                          <a:solidFill>
                            <a:srgbClr val="000099"/>
                          </a:solidFill>
                          <a:effectLst/>
                        </a:rPr>
                        <a:t>WPI-CPI</a:t>
                      </a:r>
                      <a:endParaRPr lang="en-US" sz="1000" b="1" i="0" u="none" strike="noStrike" dirty="0">
                        <a:solidFill>
                          <a:srgbClr val="000099"/>
                        </a:solidFill>
                        <a:effectLst/>
                        <a:latin typeface="Tahoma" panose="020B0604030504040204" pitchFamily="34" charset="0"/>
                      </a:endParaRPr>
                    </a:p>
                  </a:txBody>
                  <a:tcPr marL="7144" marR="7144" marT="7144" marB="0" anchor="ct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solidFill>
                      <a:schemeClr val="accent6">
                        <a:lumMod val="20000"/>
                        <a:lumOff val="80000"/>
                      </a:schemeClr>
                    </a:solidFill>
                  </a:tcPr>
                </a:tc>
                <a:tc>
                  <a:txBody>
                    <a:bodyPr/>
                    <a:lstStyle/>
                    <a:p>
                      <a:pPr algn="ctr" fontAlgn="b"/>
                      <a:r>
                        <a:rPr lang="en-US" sz="1000" b="1" u="none" strike="noStrike" dirty="0">
                          <a:solidFill>
                            <a:srgbClr val="000099"/>
                          </a:solidFill>
                          <a:effectLst/>
                        </a:rPr>
                        <a:t>Real </a:t>
                      </a:r>
                      <a:endParaRPr lang="en-US" sz="1000" b="1" u="none" strike="noStrike" dirty="0" smtClean="0">
                        <a:solidFill>
                          <a:srgbClr val="000099"/>
                        </a:solidFill>
                        <a:effectLst/>
                      </a:endParaRPr>
                    </a:p>
                    <a:p>
                      <a:pPr algn="ctr" fontAlgn="b"/>
                      <a:r>
                        <a:rPr lang="en-US" sz="1000" b="1" u="none" strike="noStrike" dirty="0" smtClean="0">
                          <a:solidFill>
                            <a:srgbClr val="000099"/>
                          </a:solidFill>
                          <a:effectLst/>
                        </a:rPr>
                        <a:t>repo </a:t>
                      </a:r>
                      <a:r>
                        <a:rPr lang="en-US" sz="1000" b="1" u="none" strike="noStrike" dirty="0">
                          <a:solidFill>
                            <a:srgbClr val="000099"/>
                          </a:solidFill>
                          <a:effectLst/>
                        </a:rPr>
                        <a:t>rate</a:t>
                      </a:r>
                      <a:endParaRPr lang="en-US" sz="1000" b="1" i="0" u="none" strike="noStrike" dirty="0">
                        <a:solidFill>
                          <a:srgbClr val="000099"/>
                        </a:solidFill>
                        <a:effectLst/>
                        <a:latin typeface="Tahoma" panose="020B0604030504040204" pitchFamily="34" charset="0"/>
                      </a:endParaRPr>
                    </a:p>
                  </a:txBody>
                  <a:tcPr marL="7144" marR="7144" marT="7144" marB="0" anchor="ct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xmlns="" val="1747550624"/>
                  </a:ext>
                </a:extLst>
              </a:tr>
              <a:tr h="204383">
                <a:tc>
                  <a:txBody>
                    <a:bodyPr/>
                    <a:lstStyle/>
                    <a:p>
                      <a:pPr algn="l" fontAlgn="b"/>
                      <a:r>
                        <a:rPr lang="en-US" sz="1000" u="none" strike="noStrike" dirty="0">
                          <a:solidFill>
                            <a:srgbClr val="000000"/>
                          </a:solidFill>
                          <a:effectLst/>
                        </a:rPr>
                        <a:t>2003-04</a:t>
                      </a:r>
                      <a:endParaRPr lang="en-US" sz="1000" b="0" i="0" u="none" strike="noStrike" dirty="0">
                        <a:solidFill>
                          <a:srgbClr val="000000"/>
                        </a:solidFill>
                        <a:effectLst/>
                        <a:latin typeface="Tahoma" panose="020B0604030504040204" pitchFamily="34" charset="0"/>
                      </a:endParaRPr>
                    </a:p>
                  </a:txBody>
                  <a:tcPr marL="7144" marR="7144" marT="7144" marB="0" anchor="ctr">
                    <a:lnT w="12700" cap="flat" cmpd="sng" algn="ctr">
                      <a:solidFill>
                        <a:srgbClr val="000099"/>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b"/>
                      <a:r>
                        <a:rPr lang="en-US" sz="1000" u="none" strike="noStrike" dirty="0">
                          <a:solidFill>
                            <a:srgbClr val="000000"/>
                          </a:solidFill>
                          <a:effectLst/>
                        </a:rPr>
                        <a:t>7.0%</a:t>
                      </a:r>
                      <a:endParaRPr lang="en-US" sz="1000" b="0" i="0" u="none" strike="noStrike" dirty="0">
                        <a:solidFill>
                          <a:srgbClr val="000000"/>
                        </a:solidFill>
                        <a:effectLst/>
                        <a:latin typeface="Tahoma" panose="020B0604030504040204" pitchFamily="34" charset="0"/>
                      </a:endParaRPr>
                    </a:p>
                  </a:txBody>
                  <a:tcPr marL="7144" marR="7144" marT="7144" marB="0" anchor="ctr">
                    <a:lnT w="12700" cap="flat" cmpd="sng" algn="ctr">
                      <a:solidFill>
                        <a:srgbClr val="000099"/>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b"/>
                      <a:r>
                        <a:rPr lang="en-US" sz="1000" u="none" strike="noStrike">
                          <a:solidFill>
                            <a:srgbClr val="000000"/>
                          </a:solidFill>
                          <a:effectLst/>
                        </a:rPr>
                        <a:t>4.6%</a:t>
                      </a:r>
                      <a:endParaRPr lang="en-US" sz="1000" b="0" i="0" u="none" strike="noStrike">
                        <a:solidFill>
                          <a:srgbClr val="000000"/>
                        </a:solidFill>
                        <a:effectLst/>
                        <a:latin typeface="Tahoma" panose="020B0604030504040204" pitchFamily="34" charset="0"/>
                      </a:endParaRPr>
                    </a:p>
                  </a:txBody>
                  <a:tcPr marL="7144" marR="7144" marT="7144" marB="0" anchor="ctr">
                    <a:lnT w="12700" cap="flat" cmpd="sng" algn="ctr">
                      <a:solidFill>
                        <a:srgbClr val="000099"/>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b"/>
                      <a:r>
                        <a:rPr lang="en-US" sz="1000" u="none" strike="noStrike">
                          <a:solidFill>
                            <a:srgbClr val="000000"/>
                          </a:solidFill>
                          <a:effectLst/>
                        </a:rPr>
                        <a:t>2.4%</a:t>
                      </a:r>
                      <a:endParaRPr lang="en-US" sz="1000" b="0" i="0" u="none" strike="noStrike">
                        <a:solidFill>
                          <a:srgbClr val="000000"/>
                        </a:solidFill>
                        <a:effectLst/>
                        <a:latin typeface="Tahoma" panose="020B0604030504040204" pitchFamily="34" charset="0"/>
                      </a:endParaRPr>
                    </a:p>
                  </a:txBody>
                  <a:tcPr marL="7144" marR="7144" marT="7144" marB="0" anchor="ctr">
                    <a:lnT w="12700" cap="flat" cmpd="sng" algn="ctr">
                      <a:solidFill>
                        <a:srgbClr val="000099"/>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xmlns="" val="806899632"/>
                  </a:ext>
                </a:extLst>
              </a:tr>
              <a:tr h="204383">
                <a:tc>
                  <a:txBody>
                    <a:bodyPr/>
                    <a:lstStyle/>
                    <a:p>
                      <a:pPr algn="l" fontAlgn="b"/>
                      <a:r>
                        <a:rPr lang="en-US" sz="1000" u="none" strike="noStrike" dirty="0">
                          <a:solidFill>
                            <a:srgbClr val="000000"/>
                          </a:solidFill>
                          <a:effectLst/>
                        </a:rPr>
                        <a:t>2004-05</a:t>
                      </a:r>
                      <a:endParaRPr lang="en-US" sz="1000" b="0" i="0" u="none" strike="noStrike" dirty="0">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b"/>
                      <a:r>
                        <a:rPr lang="en-US" sz="1000" u="none" strike="noStrike" dirty="0">
                          <a:solidFill>
                            <a:srgbClr val="000000"/>
                          </a:solidFill>
                          <a:effectLst/>
                        </a:rPr>
                        <a:t>6.0%</a:t>
                      </a:r>
                      <a:endParaRPr lang="en-US" sz="1000" b="0" i="0" u="none" strike="noStrike" dirty="0">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b"/>
                      <a:r>
                        <a:rPr lang="en-US" sz="1000" u="none" strike="noStrike" dirty="0">
                          <a:solidFill>
                            <a:srgbClr val="000000"/>
                          </a:solidFill>
                          <a:effectLst/>
                        </a:rPr>
                        <a:t>5.2%</a:t>
                      </a:r>
                      <a:endParaRPr lang="en-US" sz="1000" b="0" i="0" u="none" strike="noStrike" dirty="0">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b"/>
                      <a:r>
                        <a:rPr lang="en-US" sz="1000" u="none" strike="noStrike" dirty="0">
                          <a:solidFill>
                            <a:srgbClr val="000000"/>
                          </a:solidFill>
                          <a:effectLst/>
                        </a:rPr>
                        <a:t>0.8%</a:t>
                      </a:r>
                      <a:endParaRPr lang="en-US" sz="1000" b="0" i="0" u="none" strike="noStrike" dirty="0">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xmlns="" val="4145325871"/>
                  </a:ext>
                </a:extLst>
              </a:tr>
              <a:tr h="204383">
                <a:tc>
                  <a:txBody>
                    <a:bodyPr/>
                    <a:lstStyle/>
                    <a:p>
                      <a:pPr algn="l" fontAlgn="b"/>
                      <a:r>
                        <a:rPr lang="en-US" sz="1000" u="none" strike="noStrike" dirty="0">
                          <a:solidFill>
                            <a:srgbClr val="000000"/>
                          </a:solidFill>
                          <a:effectLst/>
                        </a:rPr>
                        <a:t>2005-06</a:t>
                      </a:r>
                      <a:endParaRPr lang="en-US" sz="1000" b="0" i="0" u="none" strike="noStrike" dirty="0">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b"/>
                      <a:r>
                        <a:rPr lang="en-US" sz="1000" u="none" strike="noStrike" dirty="0">
                          <a:solidFill>
                            <a:srgbClr val="000000"/>
                          </a:solidFill>
                          <a:effectLst/>
                        </a:rPr>
                        <a:t>6.1%</a:t>
                      </a:r>
                      <a:endParaRPr lang="en-US" sz="1000" b="0" i="0" u="none" strike="noStrike" dirty="0">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b"/>
                      <a:r>
                        <a:rPr lang="en-US" sz="1000" u="none" strike="noStrike" dirty="0">
                          <a:solidFill>
                            <a:srgbClr val="000000"/>
                          </a:solidFill>
                          <a:effectLst/>
                        </a:rPr>
                        <a:t>4.4%</a:t>
                      </a:r>
                      <a:endParaRPr lang="en-US" sz="1000" b="0" i="0" u="none" strike="noStrike" dirty="0">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b"/>
                      <a:r>
                        <a:rPr lang="en-US" sz="1000" u="none" strike="noStrike" dirty="0">
                          <a:solidFill>
                            <a:srgbClr val="000000"/>
                          </a:solidFill>
                          <a:effectLst/>
                        </a:rPr>
                        <a:t>1.8%</a:t>
                      </a:r>
                      <a:endParaRPr lang="en-US" sz="1000" b="0" i="0" u="none" strike="noStrike" dirty="0">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xmlns="" val="406999534"/>
                  </a:ext>
                </a:extLst>
              </a:tr>
              <a:tr h="204383">
                <a:tc>
                  <a:txBody>
                    <a:bodyPr/>
                    <a:lstStyle/>
                    <a:p>
                      <a:pPr algn="l" fontAlgn="b"/>
                      <a:r>
                        <a:rPr lang="en-US" sz="1000" u="none" strike="noStrike" dirty="0">
                          <a:solidFill>
                            <a:srgbClr val="000000"/>
                          </a:solidFill>
                          <a:effectLst/>
                        </a:rPr>
                        <a:t>2006-07</a:t>
                      </a:r>
                      <a:endParaRPr lang="en-US" sz="1000" b="0" i="0" u="none" strike="noStrike" dirty="0">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b"/>
                      <a:r>
                        <a:rPr lang="en-US" sz="1000" u="none" strike="noStrike" dirty="0">
                          <a:solidFill>
                            <a:srgbClr val="000000"/>
                          </a:solidFill>
                          <a:effectLst/>
                        </a:rPr>
                        <a:t>7.0%</a:t>
                      </a:r>
                      <a:endParaRPr lang="en-US" sz="1000" b="0" i="0" u="none" strike="noStrike" dirty="0">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b"/>
                      <a:r>
                        <a:rPr lang="en-US" sz="1000" u="none" strike="noStrike" dirty="0">
                          <a:solidFill>
                            <a:srgbClr val="000000"/>
                          </a:solidFill>
                          <a:effectLst/>
                        </a:rPr>
                        <a:t>5.6%</a:t>
                      </a:r>
                      <a:endParaRPr lang="en-US" sz="1000" b="0" i="0" u="none" strike="noStrike" dirty="0">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b"/>
                      <a:r>
                        <a:rPr lang="en-US" sz="1000" u="none" strike="noStrike" dirty="0">
                          <a:solidFill>
                            <a:srgbClr val="000000"/>
                          </a:solidFill>
                          <a:effectLst/>
                        </a:rPr>
                        <a:t>1.4%</a:t>
                      </a:r>
                      <a:endParaRPr lang="en-US" sz="1000" b="0" i="0" u="none" strike="noStrike" dirty="0">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xmlns="" val="1863375290"/>
                  </a:ext>
                </a:extLst>
              </a:tr>
              <a:tr h="204383">
                <a:tc>
                  <a:txBody>
                    <a:bodyPr/>
                    <a:lstStyle/>
                    <a:p>
                      <a:pPr algn="l" fontAlgn="b"/>
                      <a:r>
                        <a:rPr lang="en-US" sz="1000" u="none" strike="noStrike" dirty="0">
                          <a:solidFill>
                            <a:srgbClr val="000000"/>
                          </a:solidFill>
                          <a:effectLst/>
                        </a:rPr>
                        <a:t>2007-08</a:t>
                      </a:r>
                      <a:endParaRPr lang="en-US" sz="1000" b="0" i="0" u="none" strike="noStrike" dirty="0">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b"/>
                      <a:r>
                        <a:rPr lang="en-US" sz="1000" u="none" strike="noStrike">
                          <a:solidFill>
                            <a:srgbClr val="000000"/>
                          </a:solidFill>
                          <a:effectLst/>
                        </a:rPr>
                        <a:t>7.8%</a:t>
                      </a:r>
                      <a:endParaRPr lang="en-US" sz="1000" b="0" i="0" u="none" strike="noStrike">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b"/>
                      <a:r>
                        <a:rPr lang="en-US" sz="1000" u="none" strike="noStrike">
                          <a:solidFill>
                            <a:srgbClr val="000000"/>
                          </a:solidFill>
                          <a:effectLst/>
                        </a:rPr>
                        <a:t>5.5%</a:t>
                      </a:r>
                      <a:endParaRPr lang="en-US" sz="1000" b="0" i="0" u="none" strike="noStrike">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b"/>
                      <a:r>
                        <a:rPr lang="en-US" sz="1000" u="none" strike="noStrike" dirty="0">
                          <a:solidFill>
                            <a:srgbClr val="000000"/>
                          </a:solidFill>
                          <a:effectLst/>
                        </a:rPr>
                        <a:t>2.2%</a:t>
                      </a:r>
                      <a:endParaRPr lang="en-US" sz="1000" b="0" i="0" u="none" strike="noStrike" dirty="0">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xmlns="" val="2239393061"/>
                  </a:ext>
                </a:extLst>
              </a:tr>
              <a:tr h="204383">
                <a:tc>
                  <a:txBody>
                    <a:bodyPr/>
                    <a:lstStyle/>
                    <a:p>
                      <a:pPr algn="l" fontAlgn="b"/>
                      <a:r>
                        <a:rPr lang="en-US" sz="1000" u="none" strike="noStrike" dirty="0">
                          <a:solidFill>
                            <a:srgbClr val="000000"/>
                          </a:solidFill>
                          <a:effectLst/>
                        </a:rPr>
                        <a:t>2008-09</a:t>
                      </a:r>
                      <a:endParaRPr lang="en-US" sz="1000" b="0" i="0" u="none" strike="noStrike" dirty="0">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b"/>
                      <a:r>
                        <a:rPr lang="en-US" sz="1000" u="none" strike="noStrike">
                          <a:solidFill>
                            <a:srgbClr val="000000"/>
                          </a:solidFill>
                          <a:effectLst/>
                        </a:rPr>
                        <a:t>7.3%</a:t>
                      </a:r>
                      <a:endParaRPr lang="en-US" sz="1000" b="0" i="0" u="none" strike="noStrike">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b"/>
                      <a:r>
                        <a:rPr lang="en-US" sz="1000" u="none" strike="noStrike">
                          <a:solidFill>
                            <a:srgbClr val="000000"/>
                          </a:solidFill>
                          <a:effectLst/>
                        </a:rPr>
                        <a:t>8.5%</a:t>
                      </a:r>
                      <a:endParaRPr lang="en-US" sz="1000" b="0" i="0" u="none" strike="noStrike">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b"/>
                      <a:r>
                        <a:rPr lang="en-US" sz="1000" u="none" strike="noStrike">
                          <a:solidFill>
                            <a:srgbClr val="000000"/>
                          </a:solidFill>
                          <a:effectLst/>
                        </a:rPr>
                        <a:t>-1.2%</a:t>
                      </a:r>
                      <a:endParaRPr lang="en-US" sz="1000" b="0" i="0" u="none" strike="noStrike">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xmlns="" val="2287159534"/>
                  </a:ext>
                </a:extLst>
              </a:tr>
              <a:tr h="204383">
                <a:tc>
                  <a:txBody>
                    <a:bodyPr/>
                    <a:lstStyle/>
                    <a:p>
                      <a:pPr algn="l" fontAlgn="b"/>
                      <a:r>
                        <a:rPr lang="en-US" sz="1000" u="none" strike="noStrike" dirty="0">
                          <a:solidFill>
                            <a:srgbClr val="000000"/>
                          </a:solidFill>
                          <a:effectLst/>
                        </a:rPr>
                        <a:t>2009-10</a:t>
                      </a:r>
                      <a:endParaRPr lang="en-US" sz="1000" b="0" i="0" u="none" strike="noStrike" dirty="0">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b"/>
                      <a:r>
                        <a:rPr lang="en-US" sz="1000" u="none" strike="noStrike">
                          <a:solidFill>
                            <a:srgbClr val="000000"/>
                          </a:solidFill>
                          <a:effectLst/>
                        </a:rPr>
                        <a:t>4.8%</a:t>
                      </a:r>
                      <a:endParaRPr lang="en-US" sz="1000" b="0" i="0" u="none" strike="noStrike">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b"/>
                      <a:r>
                        <a:rPr lang="en-US" sz="1000" u="none" strike="noStrike">
                          <a:solidFill>
                            <a:srgbClr val="000000"/>
                          </a:solidFill>
                          <a:effectLst/>
                        </a:rPr>
                        <a:t>8.1%</a:t>
                      </a:r>
                      <a:endParaRPr lang="en-US" sz="1000" b="0" i="0" u="none" strike="noStrike">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b"/>
                      <a:r>
                        <a:rPr lang="en-US" sz="1000" u="none" strike="noStrike">
                          <a:solidFill>
                            <a:srgbClr val="000000"/>
                          </a:solidFill>
                          <a:effectLst/>
                        </a:rPr>
                        <a:t>-3.3%</a:t>
                      </a:r>
                      <a:endParaRPr lang="en-US" sz="1000" b="0" i="0" u="none" strike="noStrike">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xmlns="" val="2064279380"/>
                  </a:ext>
                </a:extLst>
              </a:tr>
              <a:tr h="204383">
                <a:tc>
                  <a:txBody>
                    <a:bodyPr/>
                    <a:lstStyle/>
                    <a:p>
                      <a:pPr algn="l" fontAlgn="b"/>
                      <a:r>
                        <a:rPr lang="en-US" sz="1000" u="none" strike="noStrike" dirty="0">
                          <a:solidFill>
                            <a:srgbClr val="000000"/>
                          </a:solidFill>
                          <a:effectLst/>
                        </a:rPr>
                        <a:t>2010-11</a:t>
                      </a:r>
                      <a:endParaRPr lang="en-US" sz="1000" b="0" i="0" u="none" strike="noStrike" dirty="0">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b"/>
                      <a:r>
                        <a:rPr lang="en-US" sz="1000" u="none" strike="noStrike" dirty="0">
                          <a:solidFill>
                            <a:srgbClr val="000000"/>
                          </a:solidFill>
                          <a:effectLst/>
                        </a:rPr>
                        <a:t>5.9%</a:t>
                      </a:r>
                      <a:endParaRPr lang="en-US" sz="1000" b="0" i="0" u="none" strike="noStrike" dirty="0">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b"/>
                      <a:r>
                        <a:rPr lang="en-US" sz="1000" u="none" strike="noStrike">
                          <a:solidFill>
                            <a:srgbClr val="000000"/>
                          </a:solidFill>
                          <a:effectLst/>
                        </a:rPr>
                        <a:t>9.9%</a:t>
                      </a:r>
                      <a:endParaRPr lang="en-US" sz="1000" b="0" i="0" u="none" strike="noStrike">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b"/>
                      <a:r>
                        <a:rPr lang="en-US" sz="1000" u="none" strike="noStrike">
                          <a:solidFill>
                            <a:srgbClr val="000000"/>
                          </a:solidFill>
                          <a:effectLst/>
                        </a:rPr>
                        <a:t>-4.0%</a:t>
                      </a:r>
                      <a:endParaRPr lang="en-US" sz="1000" b="0" i="0" u="none" strike="noStrike">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xmlns="" val="1156762551"/>
                  </a:ext>
                </a:extLst>
              </a:tr>
              <a:tr h="204383">
                <a:tc>
                  <a:txBody>
                    <a:bodyPr/>
                    <a:lstStyle/>
                    <a:p>
                      <a:pPr algn="l" fontAlgn="b"/>
                      <a:r>
                        <a:rPr lang="en-US" sz="1000" u="none" strike="noStrike" dirty="0">
                          <a:solidFill>
                            <a:srgbClr val="000000"/>
                          </a:solidFill>
                          <a:effectLst/>
                        </a:rPr>
                        <a:t>2011-12</a:t>
                      </a:r>
                      <a:endParaRPr lang="en-US" sz="1000" b="0" i="0" u="none" strike="noStrike" dirty="0">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b"/>
                      <a:r>
                        <a:rPr lang="en-US" sz="1000" u="none" strike="noStrike">
                          <a:solidFill>
                            <a:srgbClr val="000000"/>
                          </a:solidFill>
                          <a:effectLst/>
                        </a:rPr>
                        <a:t>8.0%</a:t>
                      </a:r>
                      <a:endParaRPr lang="en-US" sz="1000" b="0" i="0" u="none" strike="noStrike">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b"/>
                      <a:r>
                        <a:rPr lang="en-US" sz="1000" u="none" strike="noStrike">
                          <a:solidFill>
                            <a:srgbClr val="000000"/>
                          </a:solidFill>
                          <a:effectLst/>
                        </a:rPr>
                        <a:t>8.7%</a:t>
                      </a:r>
                      <a:endParaRPr lang="en-US" sz="1000" b="0" i="0" u="none" strike="noStrike">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b"/>
                      <a:r>
                        <a:rPr lang="en-US" sz="1000" u="none" strike="noStrike">
                          <a:solidFill>
                            <a:srgbClr val="000000"/>
                          </a:solidFill>
                          <a:effectLst/>
                        </a:rPr>
                        <a:t>-0.7%</a:t>
                      </a:r>
                      <a:endParaRPr lang="en-US" sz="1000" b="0" i="0" u="none" strike="noStrike">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xmlns="" val="2104879421"/>
                  </a:ext>
                </a:extLst>
              </a:tr>
              <a:tr h="204383">
                <a:tc>
                  <a:txBody>
                    <a:bodyPr/>
                    <a:lstStyle/>
                    <a:p>
                      <a:pPr algn="l" fontAlgn="b"/>
                      <a:r>
                        <a:rPr lang="en-US" sz="1000" u="none" strike="noStrike">
                          <a:solidFill>
                            <a:srgbClr val="000000"/>
                          </a:solidFill>
                          <a:effectLst/>
                        </a:rPr>
                        <a:t>2012-13</a:t>
                      </a:r>
                      <a:endParaRPr lang="en-US" sz="1000" b="0" i="0" u="none" strike="noStrike">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b"/>
                      <a:r>
                        <a:rPr lang="en-US" sz="1000" u="none" strike="noStrike" dirty="0">
                          <a:solidFill>
                            <a:srgbClr val="000000"/>
                          </a:solidFill>
                          <a:effectLst/>
                        </a:rPr>
                        <a:t>8.0%</a:t>
                      </a:r>
                      <a:endParaRPr lang="en-US" sz="1000" b="0" i="0" u="none" strike="noStrike" dirty="0">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b"/>
                      <a:r>
                        <a:rPr lang="en-US" sz="1000" u="none" strike="noStrike">
                          <a:solidFill>
                            <a:srgbClr val="000000"/>
                          </a:solidFill>
                          <a:effectLst/>
                        </a:rPr>
                        <a:t>8.4%</a:t>
                      </a:r>
                      <a:endParaRPr lang="en-US" sz="1000" b="0" i="0" u="none" strike="noStrike">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b"/>
                      <a:r>
                        <a:rPr lang="en-US" sz="1000" u="none" strike="noStrike">
                          <a:solidFill>
                            <a:srgbClr val="000000"/>
                          </a:solidFill>
                          <a:effectLst/>
                        </a:rPr>
                        <a:t>-0.4%</a:t>
                      </a:r>
                      <a:endParaRPr lang="en-US" sz="1000" b="0" i="0" u="none" strike="noStrike">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xmlns="" val="456394899"/>
                  </a:ext>
                </a:extLst>
              </a:tr>
              <a:tr h="204383">
                <a:tc>
                  <a:txBody>
                    <a:bodyPr/>
                    <a:lstStyle/>
                    <a:p>
                      <a:pPr algn="l" fontAlgn="b"/>
                      <a:r>
                        <a:rPr lang="en-US" sz="1000" u="none" strike="noStrike">
                          <a:solidFill>
                            <a:srgbClr val="000000"/>
                          </a:solidFill>
                          <a:effectLst/>
                        </a:rPr>
                        <a:t>2013-14</a:t>
                      </a:r>
                      <a:endParaRPr lang="en-US" sz="1000" b="0" i="0" u="none" strike="noStrike">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b"/>
                      <a:r>
                        <a:rPr lang="en-US" sz="1000" u="none" strike="noStrike" dirty="0">
                          <a:solidFill>
                            <a:srgbClr val="000000"/>
                          </a:solidFill>
                          <a:effectLst/>
                        </a:rPr>
                        <a:t>7.5%</a:t>
                      </a:r>
                      <a:endParaRPr lang="en-US" sz="1000" b="0" i="0" u="none" strike="noStrike" dirty="0">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b"/>
                      <a:r>
                        <a:rPr lang="en-US" sz="1000" u="none" strike="noStrike">
                          <a:solidFill>
                            <a:srgbClr val="000000"/>
                          </a:solidFill>
                          <a:effectLst/>
                        </a:rPr>
                        <a:t>7.4%</a:t>
                      </a:r>
                      <a:endParaRPr lang="en-US" sz="1000" b="0" i="0" u="none" strike="noStrike">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b"/>
                      <a:r>
                        <a:rPr lang="en-US" sz="1000" u="none" strike="noStrike">
                          <a:solidFill>
                            <a:srgbClr val="000000"/>
                          </a:solidFill>
                          <a:effectLst/>
                        </a:rPr>
                        <a:t>0.2%</a:t>
                      </a:r>
                      <a:endParaRPr lang="en-US" sz="1000" b="0" i="0" u="none" strike="noStrike">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xmlns="" val="2583763638"/>
                  </a:ext>
                </a:extLst>
              </a:tr>
              <a:tr h="204383">
                <a:tc>
                  <a:txBody>
                    <a:bodyPr/>
                    <a:lstStyle/>
                    <a:p>
                      <a:pPr algn="l" fontAlgn="b"/>
                      <a:r>
                        <a:rPr lang="en-US" sz="1000" u="none" strike="noStrike" dirty="0">
                          <a:solidFill>
                            <a:srgbClr val="000000"/>
                          </a:solidFill>
                          <a:effectLst/>
                        </a:rPr>
                        <a:t>2014-15</a:t>
                      </a:r>
                      <a:endParaRPr lang="en-US" sz="1000" b="0" i="0" u="none" strike="noStrike" dirty="0">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b"/>
                      <a:r>
                        <a:rPr lang="en-US" sz="1000" u="none" strike="noStrike" dirty="0">
                          <a:solidFill>
                            <a:srgbClr val="000000"/>
                          </a:solidFill>
                          <a:effectLst/>
                        </a:rPr>
                        <a:t>7.9%</a:t>
                      </a:r>
                      <a:endParaRPr lang="en-US" sz="1000" b="0" i="0" u="none" strike="noStrike" dirty="0">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b"/>
                      <a:r>
                        <a:rPr lang="en-US" sz="1000" u="none" strike="noStrike" dirty="0">
                          <a:solidFill>
                            <a:srgbClr val="000000"/>
                          </a:solidFill>
                          <a:effectLst/>
                        </a:rPr>
                        <a:t>3.6%</a:t>
                      </a:r>
                      <a:endParaRPr lang="en-US" sz="1000" b="0" i="0" u="none" strike="noStrike" dirty="0">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b"/>
                      <a:r>
                        <a:rPr lang="en-US" sz="1000" u="none" strike="noStrike">
                          <a:solidFill>
                            <a:srgbClr val="000000"/>
                          </a:solidFill>
                          <a:effectLst/>
                        </a:rPr>
                        <a:t>4.3%</a:t>
                      </a:r>
                      <a:endParaRPr lang="en-US" sz="1000" b="0" i="0" u="none" strike="noStrike">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xmlns="" val="2686520536"/>
                  </a:ext>
                </a:extLst>
              </a:tr>
              <a:tr h="204383">
                <a:tc>
                  <a:txBody>
                    <a:bodyPr/>
                    <a:lstStyle/>
                    <a:p>
                      <a:pPr algn="l" fontAlgn="b"/>
                      <a:r>
                        <a:rPr lang="en-US" sz="1000" u="none" strike="noStrike">
                          <a:solidFill>
                            <a:srgbClr val="000000"/>
                          </a:solidFill>
                          <a:effectLst/>
                        </a:rPr>
                        <a:t>2015-16</a:t>
                      </a:r>
                      <a:endParaRPr lang="en-US" sz="1000" b="0" i="0" u="none" strike="noStrike">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b"/>
                      <a:r>
                        <a:rPr lang="en-US" sz="1000" u="none" strike="noStrike" dirty="0">
                          <a:solidFill>
                            <a:srgbClr val="000000"/>
                          </a:solidFill>
                          <a:effectLst/>
                        </a:rPr>
                        <a:t>7.0%</a:t>
                      </a:r>
                      <a:endParaRPr lang="en-US" sz="1000" b="0" i="0" u="none" strike="noStrike" dirty="0">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b"/>
                      <a:r>
                        <a:rPr lang="en-US" sz="1000" u="none" strike="noStrike">
                          <a:solidFill>
                            <a:srgbClr val="000000"/>
                          </a:solidFill>
                          <a:effectLst/>
                        </a:rPr>
                        <a:t>0.6%</a:t>
                      </a:r>
                      <a:endParaRPr lang="en-US" sz="1000" b="0" i="0" u="none" strike="noStrike">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b"/>
                      <a:r>
                        <a:rPr lang="en-US" sz="1000" u="none" strike="noStrike">
                          <a:solidFill>
                            <a:srgbClr val="000000"/>
                          </a:solidFill>
                          <a:effectLst/>
                        </a:rPr>
                        <a:t>6.4%</a:t>
                      </a:r>
                      <a:endParaRPr lang="en-US" sz="1000" b="0" i="0" u="none" strike="noStrike">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xmlns="" val="960124566"/>
                  </a:ext>
                </a:extLst>
              </a:tr>
              <a:tr h="204383">
                <a:tc>
                  <a:txBody>
                    <a:bodyPr/>
                    <a:lstStyle/>
                    <a:p>
                      <a:pPr algn="l" fontAlgn="b"/>
                      <a:r>
                        <a:rPr lang="en-US" sz="1000" u="none" strike="noStrike">
                          <a:solidFill>
                            <a:srgbClr val="000000"/>
                          </a:solidFill>
                          <a:effectLst/>
                        </a:rPr>
                        <a:t>2016-17</a:t>
                      </a:r>
                      <a:endParaRPr lang="en-US" sz="1000" b="0" i="0" u="none" strike="noStrike">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b"/>
                      <a:r>
                        <a:rPr lang="en-US" sz="1000" u="none" strike="noStrike" dirty="0">
                          <a:solidFill>
                            <a:srgbClr val="000000"/>
                          </a:solidFill>
                          <a:effectLst/>
                        </a:rPr>
                        <a:t>6.4%</a:t>
                      </a:r>
                      <a:endParaRPr lang="en-US" sz="1000" b="0" i="0" u="none" strike="noStrike" dirty="0">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b"/>
                      <a:r>
                        <a:rPr lang="en-US" sz="1000" u="none" strike="noStrike" dirty="0">
                          <a:solidFill>
                            <a:srgbClr val="000000"/>
                          </a:solidFill>
                          <a:effectLst/>
                        </a:rPr>
                        <a:t>3.1%</a:t>
                      </a:r>
                      <a:endParaRPr lang="en-US" sz="1000" b="0" i="0" u="none" strike="noStrike" dirty="0">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b"/>
                      <a:r>
                        <a:rPr lang="en-US" sz="1000" u="none" strike="noStrike">
                          <a:solidFill>
                            <a:srgbClr val="000000"/>
                          </a:solidFill>
                          <a:effectLst/>
                        </a:rPr>
                        <a:t>3.3%</a:t>
                      </a:r>
                      <a:endParaRPr lang="en-US" sz="1000" b="0" i="0" u="none" strike="noStrike">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xmlns="" val="1014055384"/>
                  </a:ext>
                </a:extLst>
              </a:tr>
              <a:tr h="204383">
                <a:tc>
                  <a:txBody>
                    <a:bodyPr/>
                    <a:lstStyle/>
                    <a:p>
                      <a:pPr algn="l" fontAlgn="b"/>
                      <a:r>
                        <a:rPr lang="en-US" sz="1000" u="none" strike="noStrike">
                          <a:solidFill>
                            <a:srgbClr val="000000"/>
                          </a:solidFill>
                          <a:effectLst/>
                        </a:rPr>
                        <a:t>2017-18</a:t>
                      </a:r>
                      <a:endParaRPr lang="en-US" sz="1000" b="0" i="0" u="none" strike="noStrike">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b"/>
                      <a:r>
                        <a:rPr lang="en-US" sz="1000" u="none" strike="noStrike">
                          <a:solidFill>
                            <a:srgbClr val="000000"/>
                          </a:solidFill>
                          <a:effectLst/>
                        </a:rPr>
                        <a:t>6.1%</a:t>
                      </a:r>
                      <a:endParaRPr lang="en-US" sz="1000" b="0" i="0" u="none" strike="noStrike">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b"/>
                      <a:r>
                        <a:rPr lang="en-US" sz="1000" u="none" strike="noStrike" dirty="0">
                          <a:solidFill>
                            <a:srgbClr val="000000"/>
                          </a:solidFill>
                          <a:effectLst/>
                        </a:rPr>
                        <a:t>3.3%</a:t>
                      </a:r>
                      <a:endParaRPr lang="en-US" sz="1000" b="0" i="0" u="none" strike="noStrike" dirty="0">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b"/>
                      <a:r>
                        <a:rPr lang="en-US" sz="1000" u="none" strike="noStrike">
                          <a:solidFill>
                            <a:srgbClr val="000000"/>
                          </a:solidFill>
                          <a:effectLst/>
                        </a:rPr>
                        <a:t>2.8%</a:t>
                      </a:r>
                      <a:endParaRPr lang="en-US" sz="1000" b="0" i="0" u="none" strike="noStrike">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xmlns="" val="1614545021"/>
                  </a:ext>
                </a:extLst>
              </a:tr>
              <a:tr h="204383">
                <a:tc>
                  <a:txBody>
                    <a:bodyPr/>
                    <a:lstStyle/>
                    <a:p>
                      <a:pPr algn="l" fontAlgn="b"/>
                      <a:r>
                        <a:rPr lang="en-US" sz="1000" u="none" strike="noStrike" dirty="0">
                          <a:solidFill>
                            <a:srgbClr val="000000"/>
                          </a:solidFill>
                          <a:effectLst/>
                        </a:rPr>
                        <a:t>2018-19</a:t>
                      </a:r>
                      <a:endParaRPr lang="en-US" sz="1000" b="0" i="0" u="none" strike="noStrike" dirty="0">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b"/>
                      <a:r>
                        <a:rPr lang="en-US" sz="1000" u="none" strike="noStrike">
                          <a:solidFill>
                            <a:srgbClr val="000000"/>
                          </a:solidFill>
                          <a:effectLst/>
                        </a:rPr>
                        <a:t>6.3%</a:t>
                      </a:r>
                      <a:endParaRPr lang="en-US" sz="1000" b="0" i="0" u="none" strike="noStrike">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b"/>
                      <a:r>
                        <a:rPr lang="en-US" sz="1000" u="none" strike="noStrike" dirty="0">
                          <a:solidFill>
                            <a:srgbClr val="000000"/>
                          </a:solidFill>
                          <a:effectLst/>
                        </a:rPr>
                        <a:t>3.8%</a:t>
                      </a:r>
                      <a:endParaRPr lang="en-US" sz="1000" b="0" i="0" u="none" strike="noStrike" dirty="0">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b"/>
                      <a:r>
                        <a:rPr lang="en-US" sz="1000" u="none" strike="noStrike" dirty="0">
                          <a:solidFill>
                            <a:srgbClr val="000000"/>
                          </a:solidFill>
                          <a:effectLst/>
                        </a:rPr>
                        <a:t>2.5%</a:t>
                      </a:r>
                      <a:endParaRPr lang="en-US" sz="1000" b="0" i="0" u="none" strike="noStrike" dirty="0">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xmlns="" val="2722584702"/>
                  </a:ext>
                </a:extLst>
              </a:tr>
              <a:tr h="204383">
                <a:tc>
                  <a:txBody>
                    <a:bodyPr/>
                    <a:lstStyle/>
                    <a:p>
                      <a:pPr algn="l" fontAlgn="b"/>
                      <a:r>
                        <a:rPr lang="en-US" sz="1000" u="none" strike="noStrike" dirty="0">
                          <a:solidFill>
                            <a:srgbClr val="000000"/>
                          </a:solidFill>
                          <a:effectLst/>
                        </a:rPr>
                        <a:t>2019-20</a:t>
                      </a:r>
                      <a:endParaRPr lang="en-US" sz="1000" b="0" i="0" u="none" strike="noStrike" dirty="0">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rgbClr val="000099"/>
                      </a:solidFill>
                      <a:prstDash val="solid"/>
                      <a:round/>
                      <a:headEnd type="none" w="med" len="med"/>
                      <a:tailEnd type="none" w="med" len="med"/>
                    </a:lnB>
                    <a:noFill/>
                  </a:tcPr>
                </a:tc>
                <a:tc>
                  <a:txBody>
                    <a:bodyPr/>
                    <a:lstStyle/>
                    <a:p>
                      <a:pPr algn="ctr" fontAlgn="b"/>
                      <a:r>
                        <a:rPr lang="en-US" sz="1000" u="none" strike="noStrike">
                          <a:solidFill>
                            <a:srgbClr val="000000"/>
                          </a:solidFill>
                          <a:effectLst/>
                        </a:rPr>
                        <a:t>5.4%</a:t>
                      </a:r>
                      <a:endParaRPr lang="en-US" sz="1000" b="0" i="0" u="none" strike="noStrike">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rgbClr val="000099"/>
                      </a:solidFill>
                      <a:prstDash val="solid"/>
                      <a:round/>
                      <a:headEnd type="none" w="med" len="med"/>
                      <a:tailEnd type="none" w="med" len="med"/>
                    </a:lnB>
                    <a:noFill/>
                  </a:tcPr>
                </a:tc>
                <a:tc>
                  <a:txBody>
                    <a:bodyPr/>
                    <a:lstStyle/>
                    <a:p>
                      <a:pPr algn="ctr" fontAlgn="b"/>
                      <a:r>
                        <a:rPr lang="en-US" sz="1000" u="none" strike="noStrike" dirty="0">
                          <a:solidFill>
                            <a:srgbClr val="000000"/>
                          </a:solidFill>
                          <a:effectLst/>
                        </a:rPr>
                        <a:t>3.3%</a:t>
                      </a:r>
                      <a:endParaRPr lang="en-US" sz="1000" b="0" i="0" u="none" strike="noStrike" dirty="0">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rgbClr val="000099"/>
                      </a:solidFill>
                      <a:prstDash val="solid"/>
                      <a:round/>
                      <a:headEnd type="none" w="med" len="med"/>
                      <a:tailEnd type="none" w="med" len="med"/>
                    </a:lnB>
                    <a:noFill/>
                  </a:tcPr>
                </a:tc>
                <a:tc>
                  <a:txBody>
                    <a:bodyPr/>
                    <a:lstStyle/>
                    <a:p>
                      <a:pPr algn="ctr" fontAlgn="b"/>
                      <a:r>
                        <a:rPr lang="en-US" sz="1000" u="none" strike="noStrike" dirty="0">
                          <a:solidFill>
                            <a:srgbClr val="000000"/>
                          </a:solidFill>
                          <a:effectLst/>
                        </a:rPr>
                        <a:t>2.2%</a:t>
                      </a:r>
                      <a:endParaRPr lang="en-US" sz="1000" b="0" i="0" u="none" strike="noStrike" dirty="0">
                        <a:solidFill>
                          <a:srgbClr val="000000"/>
                        </a:solidFill>
                        <a:effectLst/>
                        <a:latin typeface="Tahoma" panose="020B0604030504040204" pitchFamily="34" charset="0"/>
                      </a:endParaRPr>
                    </a:p>
                  </a:txBody>
                  <a:tcPr marL="7144" marR="7144" marT="7144" marB="0" anchor="ctr">
                    <a:lnT w="12700" cap="flat" cmpd="sng" algn="ctr">
                      <a:solidFill>
                        <a:schemeClr val="bg1">
                          <a:lumMod val="75000"/>
                        </a:schemeClr>
                      </a:solidFill>
                      <a:prstDash val="solid"/>
                      <a:round/>
                      <a:headEnd type="none" w="med" len="med"/>
                      <a:tailEnd type="none" w="med" len="med"/>
                    </a:lnT>
                    <a:lnB w="12700" cap="flat" cmpd="sng" algn="ctr">
                      <a:solidFill>
                        <a:srgbClr val="000099"/>
                      </a:solidFill>
                      <a:prstDash val="solid"/>
                      <a:round/>
                      <a:headEnd type="none" w="med" len="med"/>
                      <a:tailEnd type="none" w="med" len="med"/>
                    </a:lnB>
                    <a:noFill/>
                  </a:tcPr>
                </a:tc>
                <a:extLst>
                  <a:ext uri="{0D108BD9-81ED-4DB2-BD59-A6C34878D82A}">
                    <a16:rowId xmlns:a16="http://schemas.microsoft.com/office/drawing/2014/main" xmlns="" val="2161334487"/>
                  </a:ext>
                </a:extLst>
              </a:tr>
            </a:tbl>
          </a:graphicData>
        </a:graphic>
      </p:graphicFrame>
    </p:spTree>
    <p:extLst>
      <p:ext uri="{BB962C8B-B14F-4D97-AF65-F5344CB8AC3E}">
        <p14:creationId xmlns:p14="http://schemas.microsoft.com/office/powerpoint/2010/main" val="1780100450"/>
      </p:ext>
    </p:extLst>
  </p:cSld>
  <p:clrMapOvr>
    <a:masterClrMapping/>
  </p:clrMapOvr>
</p:sld>
</file>

<file path=ppt/theme/theme1.xml><?xml version="1.0" encoding="utf-8"?>
<a:theme xmlns:a="http://schemas.openxmlformats.org/drawingml/2006/main" name="Office Theme">
  <a:themeElements>
    <a:clrScheme name="Mayas Theme Color">
      <a:dk1>
        <a:srgbClr val="5C5C5C"/>
      </a:dk1>
      <a:lt1>
        <a:sysClr val="window" lastClr="FFFFFF"/>
      </a:lt1>
      <a:dk2>
        <a:srgbClr val="3F3F3F"/>
      </a:dk2>
      <a:lt2>
        <a:srgbClr val="FCFCFC"/>
      </a:lt2>
      <a:accent1>
        <a:srgbClr val="1B6AA3"/>
      </a:accent1>
      <a:accent2>
        <a:srgbClr val="84CBC5"/>
      </a:accent2>
      <a:accent3>
        <a:srgbClr val="F8D35E"/>
      </a:accent3>
      <a:accent4>
        <a:srgbClr val="F47264"/>
      </a:accent4>
      <a:accent5>
        <a:srgbClr val="7CC8EC"/>
      </a:accent5>
      <a:accent6>
        <a:srgbClr val="868AD1"/>
      </a:accent6>
      <a:hlink>
        <a:srgbClr val="0000FF"/>
      </a:hlink>
      <a:folHlink>
        <a:srgbClr val="800080"/>
      </a:folHlink>
    </a:clrScheme>
    <a:fontScheme name="Mayas Fonts">
      <a:majorFont>
        <a:latin typeface="Source Sans Pro Light"/>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15370</TotalTime>
  <Words>2128</Words>
  <Application>Microsoft Office PowerPoint</Application>
  <PresentationFormat>On-screen Show (16:9)</PresentationFormat>
  <Paragraphs>204</Paragraphs>
  <Slides>14</Slides>
  <Notes>1</Notes>
  <HiddenSlides>0</HiddenSlides>
  <MMClips>1</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The background to the Macroeconomic policy response to Covid 19</vt:lpstr>
      <vt:lpstr>The differentiated policy response in the GFC</vt:lpstr>
      <vt:lpstr>The differentiated policy response to Covid 19</vt:lpstr>
      <vt:lpstr>Financial Market Recovery </vt:lpstr>
      <vt:lpstr>US Fiscal and Monetary Policy in Tandem</vt:lpstr>
      <vt:lpstr>US Monetary policy during Covid 19 </vt:lpstr>
      <vt:lpstr>Atma Nirbhar Bharat Abhiyan Covid 19 Stimulus Package </vt:lpstr>
      <vt:lpstr>Indian Monetary Policy During Covid 19 </vt:lpstr>
      <vt:lpstr>Bottomline</vt:lpstr>
      <vt:lpstr>PowerPoint Presentation</vt:lpstr>
      <vt:lpstr>PowerPoint Presentation</vt:lpstr>
      <vt:lpstr>PowerPoint Presentation</vt:lpstr>
      <vt:lpstr>PowerPoint 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EAMEJIA</dc:creator>
  <cp:lastModifiedBy>Nikhil Gupta</cp:lastModifiedBy>
  <cp:revision>2313</cp:revision>
  <cp:lastPrinted>2018-06-22T04:53:15Z</cp:lastPrinted>
  <dcterms:created xsi:type="dcterms:W3CDTF">2014-02-03T20:55:49Z</dcterms:created>
  <dcterms:modified xsi:type="dcterms:W3CDTF">2020-06-24T05:53:07Z</dcterms:modified>
</cp:coreProperties>
</file>